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81" r:id="rId2"/>
    <p:sldId id="258" r:id="rId3"/>
    <p:sldId id="279" r:id="rId4"/>
    <p:sldId id="260" r:id="rId5"/>
    <p:sldId id="262" r:id="rId6"/>
    <p:sldId id="261" r:id="rId7"/>
    <p:sldId id="273" r:id="rId8"/>
    <p:sldId id="263" r:id="rId9"/>
    <p:sldId id="264" r:id="rId10"/>
    <p:sldId id="265" r:id="rId11"/>
    <p:sldId id="266" r:id="rId12"/>
    <p:sldId id="267" r:id="rId13"/>
    <p:sldId id="268" r:id="rId14"/>
    <p:sldId id="270" r:id="rId15"/>
    <p:sldId id="271" r:id="rId16"/>
    <p:sldId id="274" r:id="rId17"/>
    <p:sldId id="275" r:id="rId18"/>
    <p:sldId id="277" r:id="rId19"/>
    <p:sldId id="280" r:id="rId20"/>
    <p:sldId id="27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jpg>
</file>

<file path=ppt/media/image12.jpeg>
</file>

<file path=ppt/media/image13.jpeg>
</file>

<file path=ppt/media/image14.jpg>
</file>

<file path=ppt/media/image15.jpeg>
</file>

<file path=ppt/media/image16.jpeg>
</file>

<file path=ppt/media/image17.jpeg>
</file>

<file path=ppt/media/image18.jpeg>
</file>

<file path=ppt/media/image19.png>
</file>

<file path=ppt/media/image2.jpg>
</file>

<file path=ppt/media/image20.jpeg>
</file>

<file path=ppt/media/image21.png>
</file>

<file path=ppt/media/image22.svg>
</file>

<file path=ppt/media/image3.jpg>
</file>

<file path=ppt/media/image4.png>
</file>

<file path=ppt/media/image5.jp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BAAD532-F9ED-4DDF-AA0F-E3F1F2402E07}" type="datetimeFigureOut">
              <a:rPr lang="en-ZA" smtClean="0"/>
              <a:t>2024/10/04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4782155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BAAD532-F9ED-4DDF-AA0F-E3F1F2402E07}" type="datetimeFigureOut">
              <a:rPr lang="en-ZA" smtClean="0"/>
              <a:t>2024/10/04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40503616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BAAD532-F9ED-4DDF-AA0F-E3F1F2402E07}" type="datetimeFigureOut">
              <a:rPr lang="en-ZA" smtClean="0"/>
              <a:t>2024/10/04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2899708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BAAD532-F9ED-4DDF-AA0F-E3F1F2402E07}" type="datetimeFigureOut">
              <a:rPr lang="en-ZA" smtClean="0"/>
              <a:t>2024/10/04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A3609BD0-F000-4AF3-96BF-607275594EB4}" type="slidenum">
              <a:rPr lang="en-ZA" smtClean="0"/>
              <a:t>‹#›</a:t>
            </a:fld>
            <a:endParaRPr lang="en-ZA"/>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954065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BAAD532-F9ED-4DDF-AA0F-E3F1F2402E07}" type="datetimeFigureOut">
              <a:rPr lang="en-ZA" smtClean="0"/>
              <a:t>2024/10/04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38420825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BAAD532-F9ED-4DDF-AA0F-E3F1F2402E07}" type="datetimeFigureOut">
              <a:rPr lang="en-ZA" smtClean="0"/>
              <a:t>2024/10/04</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40266488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BAAD532-F9ED-4DDF-AA0F-E3F1F2402E07}" type="datetimeFigureOut">
              <a:rPr lang="en-ZA" smtClean="0"/>
              <a:t>2024/10/04</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22948485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AAD532-F9ED-4DDF-AA0F-E3F1F2402E07}" type="datetimeFigureOut">
              <a:rPr lang="en-ZA" smtClean="0"/>
              <a:t>2024/10/04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37279333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AAD532-F9ED-4DDF-AA0F-E3F1F2402E07}" type="datetimeFigureOut">
              <a:rPr lang="en-ZA" smtClean="0"/>
              <a:t>2024/10/04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1493289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AAD532-F9ED-4DDF-AA0F-E3F1F2402E07}" type="datetimeFigureOut">
              <a:rPr lang="en-ZA" smtClean="0"/>
              <a:t>2024/10/04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4160110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AAD532-F9ED-4DDF-AA0F-E3F1F2402E07}" type="datetimeFigureOut">
              <a:rPr lang="en-ZA" smtClean="0"/>
              <a:t>2024/10/04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3178594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AAD532-F9ED-4DDF-AA0F-E3F1F2402E07}" type="datetimeFigureOut">
              <a:rPr lang="en-ZA" smtClean="0"/>
              <a:t>2024/10/04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1020533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AAD532-F9ED-4DDF-AA0F-E3F1F2402E07}" type="datetimeFigureOut">
              <a:rPr lang="en-ZA" smtClean="0"/>
              <a:t>2024/10/04</a:t>
            </a:fld>
            <a:endParaRPr lang="en-ZA"/>
          </a:p>
        </p:txBody>
      </p:sp>
      <p:sp>
        <p:nvSpPr>
          <p:cNvPr id="8" name="Footer Placeholder 7"/>
          <p:cNvSpPr>
            <a:spLocks noGrp="1"/>
          </p:cNvSpPr>
          <p:nvPr>
            <p:ph type="ftr" sz="quarter" idx="11"/>
          </p:nvPr>
        </p:nvSpPr>
        <p:spPr/>
        <p:txBody>
          <a:bodyPr/>
          <a:lstStyle/>
          <a:p>
            <a:endParaRPr lang="en-ZA"/>
          </a:p>
        </p:txBody>
      </p:sp>
      <p:sp>
        <p:nvSpPr>
          <p:cNvPr id="9" name="Slide Number Placeholder 8"/>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3437779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BAAD532-F9ED-4DDF-AA0F-E3F1F2402E07}" type="datetimeFigureOut">
              <a:rPr lang="en-ZA" smtClean="0"/>
              <a:t>2024/10/04</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2955707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AAD532-F9ED-4DDF-AA0F-E3F1F2402E07}" type="datetimeFigureOut">
              <a:rPr lang="en-ZA" smtClean="0"/>
              <a:t>2024/10/04</a:t>
            </a:fld>
            <a:endParaRPr lang="en-ZA"/>
          </a:p>
        </p:txBody>
      </p:sp>
      <p:sp>
        <p:nvSpPr>
          <p:cNvPr id="3" name="Footer Placeholder 2"/>
          <p:cNvSpPr>
            <a:spLocks noGrp="1"/>
          </p:cNvSpPr>
          <p:nvPr>
            <p:ph type="ftr" sz="quarter" idx="11"/>
          </p:nvPr>
        </p:nvSpPr>
        <p:spPr/>
        <p:txBody>
          <a:bodyPr/>
          <a:lstStyle/>
          <a:p>
            <a:endParaRPr lang="en-ZA"/>
          </a:p>
        </p:txBody>
      </p:sp>
      <p:sp>
        <p:nvSpPr>
          <p:cNvPr id="4" name="Slide Number Placeholder 3"/>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2606153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BAAD532-F9ED-4DDF-AA0F-E3F1F2402E07}" type="datetimeFigureOut">
              <a:rPr lang="en-ZA" smtClean="0"/>
              <a:t>2024/10/04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2016869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BAAD532-F9ED-4DDF-AA0F-E3F1F2402E07}" type="datetimeFigureOut">
              <a:rPr lang="en-ZA" smtClean="0"/>
              <a:t>2024/10/04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A3609BD0-F000-4AF3-96BF-607275594EB4}" type="slidenum">
              <a:rPr lang="en-ZA" smtClean="0"/>
              <a:t>‹#›</a:t>
            </a:fld>
            <a:endParaRPr lang="en-ZA"/>
          </a:p>
        </p:txBody>
      </p:sp>
    </p:spTree>
    <p:extLst>
      <p:ext uri="{BB962C8B-B14F-4D97-AF65-F5344CB8AC3E}">
        <p14:creationId xmlns:p14="http://schemas.microsoft.com/office/powerpoint/2010/main" val="1076919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0BAAD532-F9ED-4DDF-AA0F-E3F1F2402E07}" type="datetimeFigureOut">
              <a:rPr lang="en-ZA" smtClean="0"/>
              <a:t>2024/10/04</a:t>
            </a:fld>
            <a:endParaRPr lang="en-ZA"/>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ZA"/>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A3609BD0-F000-4AF3-96BF-607275594EB4}" type="slidenum">
              <a:rPr lang="en-ZA" smtClean="0"/>
              <a:t>‹#›</a:t>
            </a:fld>
            <a:endParaRPr lang="en-ZA"/>
          </a:p>
        </p:txBody>
      </p:sp>
    </p:spTree>
    <p:extLst>
      <p:ext uri="{BB962C8B-B14F-4D97-AF65-F5344CB8AC3E}">
        <p14:creationId xmlns:p14="http://schemas.microsoft.com/office/powerpoint/2010/main" val="385412255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creativecommons.org/licenses/by/3.0/" TargetMode="External"/><Relationship Id="rId3" Type="http://schemas.openxmlformats.org/officeDocument/2006/relationships/image" Target="../media/image2.jpg"/><Relationship Id="rId7" Type="http://schemas.openxmlformats.org/officeDocument/2006/relationships/hyperlink" Target="https://creativecommons.org/licenses/by-sa/3.0/" TargetMode="Externa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s://stuckinfijimud.blogspot.com/2023/06/the-fourth-industrial-revolution-ai.html" TargetMode="External"/><Relationship Id="rId5" Type="http://schemas.openxmlformats.org/officeDocument/2006/relationships/image" Target="../media/image3.jpg"/><Relationship Id="rId4" Type="http://schemas.openxmlformats.org/officeDocument/2006/relationships/hyperlink" Target="https://oercommons.org/courseware/lesson/67660"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nc-nd/3.0/" TargetMode="External"/><Relationship Id="rId4" Type="http://schemas.openxmlformats.org/officeDocument/2006/relationships/hyperlink" Target="http://europeandissemination.eu/foxes-a-new-pathfinder-project-enabling-decarbonisation-for-iot-technologies/12057"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www.flickr.com/photos/117994717@N06/40631791164/"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nc-nd/3.0/" TargetMode="External"/><Relationship Id="rId4" Type="http://schemas.openxmlformats.org/officeDocument/2006/relationships/hyperlink" Target="https://www.safespace.qa/en/topic/deepfake-technology-definition-and-how-recognize-it"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nd/3.0/" TargetMode="External"/><Relationship Id="rId4" Type="http://schemas.openxmlformats.org/officeDocument/2006/relationships/hyperlink" Target="https://policyoptions.irpp.org/fr/magazines/technology/the-skills-we-need/"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peoplesdispatch.org/2021/07/25/pegasus-and-cyberweapon-threats-in-the-age-of-smartphone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hyperlink" Target="https://creativecommons.org/licenses/by-nd/3.0/" TargetMode="External"/><Relationship Id="rId4" Type="http://schemas.openxmlformats.org/officeDocument/2006/relationships/hyperlink" Target="https://www.usgamblingsites.com/news/six-casinos-in-oklahoma-subject-to-ransomware-attack/"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hyperlink" Target="https://creativecommons.org/licenses/by-nc-nd/3.0/" TargetMode="External"/><Relationship Id="rId4" Type="http://schemas.openxmlformats.org/officeDocument/2006/relationships/hyperlink" Target="https://www.safespace.qa/en/topic/mitigating-impact-ransomware-and-malware-attack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hyperlink" Target="https://creativecommons.org/licenses/by-nc-nd/3.0/" TargetMode="External"/><Relationship Id="rId4" Type="http://schemas.openxmlformats.org/officeDocument/2006/relationships/hyperlink" Target="https://korben.info/cyber-securite"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hyperlink" Target="https://creativecommons.org/licenses/by/3.0/" TargetMode="External"/><Relationship Id="rId4" Type="http://schemas.openxmlformats.org/officeDocument/2006/relationships/hyperlink" Target="https://researchleap.com/coordination-age-industry-4-0/"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hyperlink" Target="https://creativecommons.org/licenses/by/3.0/"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oercommons.org/courseware/lesson/67660" TargetMode="External"/><Relationship Id="rId5" Type="http://schemas.openxmlformats.org/officeDocument/2006/relationships/image" Target="../media/image2.jpg"/><Relationship Id="rId4" Type="http://schemas.openxmlformats.org/officeDocument/2006/relationships/hyperlink" Target="https://researchleap.com/coordination-age-industry-4-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pixabay.com/en/hacking-cybercrime-cybersecurity-3112539/"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3.0/" TargetMode="External"/><Relationship Id="rId4" Type="http://schemas.openxmlformats.org/officeDocument/2006/relationships/hyperlink" Target="https://cvc.edu/CyberSecurity/"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hyperlink" Target="https://creativecommons.org/licenses/by-nc/3.0/" TargetMode="External"/><Relationship Id="rId4" Type="http://schemas.openxmlformats.org/officeDocument/2006/relationships/hyperlink" Target="https://www.pngall.com/cybersecurity-pn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hyperlink" Target="https://creativecommons.org/licenses/by/3.0/" TargetMode="External"/><Relationship Id="rId4" Type="http://schemas.openxmlformats.org/officeDocument/2006/relationships/hyperlink" Target="https://cvc.edu/CyberSecurity/"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hyperlink" Target="https://wgoqatar.com/198526"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hyperlink" Target="https://creativecommons.org/licenses/by-nc-nd/3.0/" TargetMode="External"/><Relationship Id="rId4" Type="http://schemas.openxmlformats.org/officeDocument/2006/relationships/hyperlink" Target="https://www.wrongkindofgreen.org/tag/universal-basic-income/"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nc/3.0/" TargetMode="External"/><Relationship Id="rId4" Type="http://schemas.openxmlformats.org/officeDocument/2006/relationships/hyperlink" Target="https://www.cde.ual.es/en/radicalisation-in-the-eu-what-is-it-how-can-it-be-prevent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EC11061-BD30-415C-892B-D8C3499070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467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lose-up of a computer screen&#10;&#10;Description automatically generated">
            <a:extLst>
              <a:ext uri="{FF2B5EF4-FFF2-40B4-BE49-F238E27FC236}">
                <a16:creationId xmlns:a16="http://schemas.microsoft.com/office/drawing/2014/main" id="{3E98C682-D028-64D4-79F9-8E9D926A33B3}"/>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444"/>
          <a:stretch/>
        </p:blipFill>
        <p:spPr>
          <a:xfrm>
            <a:off x="20" y="10"/>
            <a:ext cx="12191980" cy="6857990"/>
          </a:xfrm>
          <a:prstGeom prst="rect">
            <a:avLst/>
          </a:prstGeom>
        </p:spPr>
      </p:pic>
      <p:pic>
        <p:nvPicPr>
          <p:cNvPr id="3" name="Picture 2" descr="A blue background with white text&#10;&#10;Description automatically generated">
            <a:extLst>
              <a:ext uri="{FF2B5EF4-FFF2-40B4-BE49-F238E27FC236}">
                <a16:creationId xmlns:a16="http://schemas.microsoft.com/office/drawing/2014/main" id="{84E54DA0-2529-2914-2012-70C1A40E35D7}"/>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9806" r="11390" b="-1"/>
          <a:stretch/>
        </p:blipFill>
        <p:spPr>
          <a:xfrm>
            <a:off x="1141411" y="1113710"/>
            <a:ext cx="5542156" cy="3955999"/>
          </a:xfrm>
          <a:prstGeom prst="rect">
            <a:avLst/>
          </a:prstGeom>
          <a:ln w="152400">
            <a:solidFill>
              <a:srgbClr val="FFFFFF"/>
            </a:solidFill>
            <a:miter lim="800000"/>
          </a:ln>
        </p:spPr>
      </p:pic>
      <p:sp>
        <p:nvSpPr>
          <p:cNvPr id="4" name="TextBox 3">
            <a:extLst>
              <a:ext uri="{FF2B5EF4-FFF2-40B4-BE49-F238E27FC236}">
                <a16:creationId xmlns:a16="http://schemas.microsoft.com/office/drawing/2014/main" id="{AFDDF4CA-7C9F-9C3A-3EE9-48F19FDB371C}"/>
              </a:ext>
            </a:extLst>
          </p:cNvPr>
          <p:cNvSpPr txBox="1"/>
          <p:nvPr/>
        </p:nvSpPr>
        <p:spPr>
          <a:xfrm>
            <a:off x="4063940" y="4869654"/>
            <a:ext cx="2619627"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6" tooltip="https://stuckinfijimud.blogspot.com/2023/06/the-fourth-industrial-revolution-ai.html">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7" tooltip="https://creativecommons.org/licenses/by-sa/3.0/">
                  <a:extLst>
                    <a:ext uri="{A12FA001-AC4F-418D-AE19-62706E023703}">
                      <ahyp:hlinkClr xmlns:ahyp="http://schemas.microsoft.com/office/drawing/2018/hyperlinkcolor" val="tx"/>
                    </a:ext>
                  </a:extLst>
                </a:hlinkClick>
              </a:rPr>
              <a:t>CC BY-SA</a:t>
            </a:r>
            <a:endParaRPr lang="en-ZA" sz="700">
              <a:solidFill>
                <a:srgbClr val="FFFFFF"/>
              </a:solidFill>
            </a:endParaRPr>
          </a:p>
        </p:txBody>
      </p:sp>
      <p:sp>
        <p:nvSpPr>
          <p:cNvPr id="7" name="TextBox 6">
            <a:extLst>
              <a:ext uri="{FF2B5EF4-FFF2-40B4-BE49-F238E27FC236}">
                <a16:creationId xmlns:a16="http://schemas.microsoft.com/office/drawing/2014/main" id="{F3C55287-0D35-0968-EB1C-50B364FDC7F6}"/>
              </a:ext>
            </a:extLst>
          </p:cNvPr>
          <p:cNvSpPr txBox="1"/>
          <p:nvPr/>
        </p:nvSpPr>
        <p:spPr>
          <a:xfrm>
            <a:off x="9715040" y="6657945"/>
            <a:ext cx="2476960"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oercommons.org/courseware/lesson/67660">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8" tooltip="https://creativecommons.org/licenses/by/3.0/">
                  <a:extLst>
                    <a:ext uri="{A12FA001-AC4F-418D-AE19-62706E023703}">
                      <ahyp:hlinkClr xmlns:ahyp="http://schemas.microsoft.com/office/drawing/2018/hyperlinkcolor" val="tx"/>
                    </a:ext>
                  </a:extLst>
                </a:hlinkClick>
              </a:rPr>
              <a:t>CC BY</a:t>
            </a:r>
            <a:endParaRPr lang="en-ZA" sz="700">
              <a:solidFill>
                <a:srgbClr val="FFFFFF"/>
              </a:solidFill>
            </a:endParaRPr>
          </a:p>
        </p:txBody>
      </p:sp>
    </p:spTree>
    <p:extLst>
      <p:ext uri="{BB962C8B-B14F-4D97-AF65-F5344CB8AC3E}">
        <p14:creationId xmlns:p14="http://schemas.microsoft.com/office/powerpoint/2010/main" val="237916208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FC23C8D4-BD3D-4473-B3D0-89011586B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5000"/>
                </a:schemeClr>
              </a:gs>
              <a:gs pos="100000">
                <a:schemeClr val="bg2">
                  <a:lumMod val="40000"/>
                </a:scheme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16" name="Content Placeholder 15" descr="A cloud computing with various devices&#10;&#10;Description automatically generated with medium confidence">
            <a:extLst>
              <a:ext uri="{FF2B5EF4-FFF2-40B4-BE49-F238E27FC236}">
                <a16:creationId xmlns:a16="http://schemas.microsoft.com/office/drawing/2014/main" id="{D736D48E-74D3-67B2-37C7-3290A3495CCF}"/>
              </a:ext>
            </a:extLst>
          </p:cNvPr>
          <p:cNvPicPr>
            <a:picLocks noGrp="1" noChangeAspect="1"/>
          </p:cNvPicPr>
          <p:nvPr>
            <p:ph idx="1"/>
          </p:nvPr>
        </p:nvPicPr>
        <p:blipFill>
          <a:blip r:embed="rId3">
            <a:alphaModFix amt="35000"/>
            <a:grayscl/>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b="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734C2478-A507-682A-21D7-EC6EDF6450F8}"/>
              </a:ext>
            </a:extLst>
          </p:cNvPr>
          <p:cNvSpPr>
            <a:spLocks noGrp="1"/>
          </p:cNvSpPr>
          <p:nvPr>
            <p:ph type="title"/>
          </p:nvPr>
        </p:nvSpPr>
        <p:spPr>
          <a:xfrm>
            <a:off x="1595269" y="1122362"/>
            <a:ext cx="9001462" cy="3656115"/>
          </a:xfrm>
        </p:spPr>
        <p:txBody>
          <a:bodyPr vert="horz" lIns="91440" tIns="45720" rIns="91440" bIns="45720" rtlCol="0" anchor="b">
            <a:normAutofit/>
          </a:bodyPr>
          <a:lstStyle/>
          <a:p>
            <a:r>
              <a:rPr lang="en-US" sz="6600" dirty="0"/>
              <a:t>Complexity of technologies</a:t>
            </a:r>
          </a:p>
        </p:txBody>
      </p:sp>
      <p:sp>
        <p:nvSpPr>
          <p:cNvPr id="17" name="TextBox 16">
            <a:extLst>
              <a:ext uri="{FF2B5EF4-FFF2-40B4-BE49-F238E27FC236}">
                <a16:creationId xmlns:a16="http://schemas.microsoft.com/office/drawing/2014/main" id="{F12B5427-A00F-82B5-B765-08269413C56A}"/>
              </a:ext>
            </a:extLst>
          </p:cNvPr>
          <p:cNvSpPr txBox="1"/>
          <p:nvPr/>
        </p:nvSpPr>
        <p:spPr>
          <a:xfrm>
            <a:off x="9388027" y="6657945"/>
            <a:ext cx="2803973"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europeandissemination.eu/foxes-a-new-pathfinder-project-enabling-decarbonisation-for-iot-technologies/12057">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Tree>
    <p:extLst>
      <p:ext uri="{BB962C8B-B14F-4D97-AF65-F5344CB8AC3E}">
        <p14:creationId xmlns:p14="http://schemas.microsoft.com/office/powerpoint/2010/main" val="2944805007"/>
      </p:ext>
    </p:extLst>
  </p:cSld>
  <p:clrMapOvr>
    <a:masterClrMapping/>
  </p:clrMapOvr>
  <p:transition spd="slow">
    <p:randomBar dir="vert"/>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FC23C8D4-BD3D-4473-B3D0-89011586B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5000"/>
                </a:schemeClr>
              </a:gs>
              <a:gs pos="100000">
                <a:schemeClr val="bg2">
                  <a:lumMod val="40000"/>
                </a:scheme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5" name="Content Placeholder 4" descr="People walking through a glass door&#10;&#10;Description automatically generated">
            <a:extLst>
              <a:ext uri="{FF2B5EF4-FFF2-40B4-BE49-F238E27FC236}">
                <a16:creationId xmlns:a16="http://schemas.microsoft.com/office/drawing/2014/main" id="{E56CADB4-2D09-AC8A-548C-A5F5E48BEE63}"/>
              </a:ext>
            </a:extLst>
          </p:cNvPr>
          <p:cNvPicPr>
            <a:picLocks noGrp="1" noChangeAspect="1"/>
          </p:cNvPicPr>
          <p:nvPr>
            <p:ph idx="1"/>
          </p:nvPr>
        </p:nvPicPr>
        <p:blipFill>
          <a:blip r:embed="rId3">
            <a:alphaModFix amt="35000"/>
            <a:grayscl/>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3A5B9AAB-4630-20E0-232E-85D50727E4C6}"/>
              </a:ext>
            </a:extLst>
          </p:cNvPr>
          <p:cNvSpPr>
            <a:spLocks noGrp="1"/>
          </p:cNvSpPr>
          <p:nvPr>
            <p:ph type="title"/>
          </p:nvPr>
        </p:nvSpPr>
        <p:spPr>
          <a:xfrm>
            <a:off x="1595269" y="1122363"/>
            <a:ext cx="9001462" cy="2387600"/>
          </a:xfrm>
        </p:spPr>
        <p:txBody>
          <a:bodyPr vert="horz" lIns="91440" tIns="45720" rIns="91440" bIns="45720" rtlCol="0" anchor="b">
            <a:normAutofit/>
          </a:bodyPr>
          <a:lstStyle/>
          <a:p>
            <a:r>
              <a:rPr lang="en-US" sz="4800"/>
              <a:t>Data privacy and security</a:t>
            </a:r>
          </a:p>
        </p:txBody>
      </p:sp>
      <p:sp>
        <p:nvSpPr>
          <p:cNvPr id="6" name="TextBox 5">
            <a:extLst>
              <a:ext uri="{FF2B5EF4-FFF2-40B4-BE49-F238E27FC236}">
                <a16:creationId xmlns:a16="http://schemas.microsoft.com/office/drawing/2014/main" id="{6BD9EC81-FB22-65F7-0823-B251485F85BF}"/>
              </a:ext>
            </a:extLst>
          </p:cNvPr>
          <p:cNvSpPr txBox="1"/>
          <p:nvPr/>
        </p:nvSpPr>
        <p:spPr>
          <a:xfrm>
            <a:off x="9572372" y="6657945"/>
            <a:ext cx="2619628"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flickr.com/photos/117994717@N06/40631791164/">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ZA" sz="700">
              <a:solidFill>
                <a:srgbClr val="FFFFFF"/>
              </a:solidFill>
            </a:endParaRPr>
          </a:p>
        </p:txBody>
      </p:sp>
    </p:spTree>
    <p:extLst>
      <p:ext uri="{BB962C8B-B14F-4D97-AF65-F5344CB8AC3E}">
        <p14:creationId xmlns:p14="http://schemas.microsoft.com/office/powerpoint/2010/main" val="2394254442"/>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D1CAB03-F6A4-4736-85F6-261056424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3" name="Rectangle 12">
            <a:extLst>
              <a:ext uri="{FF2B5EF4-FFF2-40B4-BE49-F238E27FC236}">
                <a16:creationId xmlns:a16="http://schemas.microsoft.com/office/drawing/2014/main" id="{3E2321B3-5D47-422E-8DD6-192DA485FF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alphaModFix amt="30000"/>
              <a:duotone>
                <a:prstClr val="black"/>
                <a:schemeClr val="accent3">
                  <a:tint val="45000"/>
                  <a:satMod val="400000"/>
                </a:schemeClr>
              </a:duotone>
              <a:extLst>
                <a:ext uri="{BEBA8EAE-BF5A-486C-A8C5-ECC9F3942E4B}">
                  <a14:imgProps xmlns:a14="http://schemas.microsoft.com/office/drawing/2010/main">
                    <a14:imgLayer>
                      <a14:imgEffect>
                        <a14:sharpenSoften amount="35000"/>
                      </a14:imgEffect>
                    </a14:imgLayer>
                  </a14:imgProps>
                </a:ext>
              </a:extLst>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5" name="Content Placeholder 4" descr="A face with a mask">
            <a:extLst>
              <a:ext uri="{FF2B5EF4-FFF2-40B4-BE49-F238E27FC236}">
                <a16:creationId xmlns:a16="http://schemas.microsoft.com/office/drawing/2014/main" id="{6F934556-3D4A-9A5D-171E-E0BCA92B66C6}"/>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r="2639" b="1"/>
          <a:stretch/>
        </p:blipFill>
        <p:spPr>
          <a:xfrm>
            <a:off x="20" y="2030"/>
            <a:ext cx="12191980" cy="6855970"/>
          </a:xfrm>
          <a:prstGeom prst="rect">
            <a:avLst/>
          </a:prstGeom>
        </p:spPr>
      </p:pic>
      <p:sp>
        <p:nvSpPr>
          <p:cNvPr id="2" name="Title 1">
            <a:extLst>
              <a:ext uri="{FF2B5EF4-FFF2-40B4-BE49-F238E27FC236}">
                <a16:creationId xmlns:a16="http://schemas.microsoft.com/office/drawing/2014/main" id="{A88CED63-FA54-2797-E42C-313C2F74526A}"/>
              </a:ext>
            </a:extLst>
          </p:cNvPr>
          <p:cNvSpPr>
            <a:spLocks noGrp="1"/>
          </p:cNvSpPr>
          <p:nvPr>
            <p:ph type="title"/>
          </p:nvPr>
        </p:nvSpPr>
        <p:spPr>
          <a:xfrm>
            <a:off x="1595269" y="1122363"/>
            <a:ext cx="9001462" cy="2387600"/>
          </a:xfrm>
        </p:spPr>
        <p:txBody>
          <a:bodyPr vert="horz" lIns="91440" tIns="45720" rIns="91440" bIns="45720" rtlCol="0" anchor="b">
            <a:normAutofit/>
          </a:bodyPr>
          <a:lstStyle/>
          <a:p>
            <a:r>
              <a:rPr lang="en-US" sz="4800"/>
              <a:t>Evolving threats</a:t>
            </a:r>
          </a:p>
        </p:txBody>
      </p:sp>
      <p:sp>
        <p:nvSpPr>
          <p:cNvPr id="6" name="TextBox 5">
            <a:extLst>
              <a:ext uri="{FF2B5EF4-FFF2-40B4-BE49-F238E27FC236}">
                <a16:creationId xmlns:a16="http://schemas.microsoft.com/office/drawing/2014/main" id="{C6D9DB1B-305F-B458-8AA8-9F269339F88E}"/>
              </a:ext>
            </a:extLst>
          </p:cNvPr>
          <p:cNvSpPr txBox="1"/>
          <p:nvPr/>
        </p:nvSpPr>
        <p:spPr>
          <a:xfrm>
            <a:off x="9388027" y="6657945"/>
            <a:ext cx="2803973"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safespace.qa/en/topic/deepfake-technology-definition-and-how-recognize-it">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Tree>
    <p:extLst>
      <p:ext uri="{BB962C8B-B14F-4D97-AF65-F5344CB8AC3E}">
        <p14:creationId xmlns:p14="http://schemas.microsoft.com/office/powerpoint/2010/main" val="3594073394"/>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FC23C8D4-BD3D-4473-B3D0-89011586B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5000"/>
                </a:schemeClr>
              </a:gs>
              <a:gs pos="100000">
                <a:schemeClr val="bg2">
                  <a:lumMod val="40000"/>
                </a:scheme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12" name="Content Placeholder 11" descr="A person touching a screen&#10;&#10;Description automatically generated">
            <a:extLst>
              <a:ext uri="{FF2B5EF4-FFF2-40B4-BE49-F238E27FC236}">
                <a16:creationId xmlns:a16="http://schemas.microsoft.com/office/drawing/2014/main" id="{790924E7-963C-AD28-E084-24291FFC958E}"/>
              </a:ext>
            </a:extLst>
          </p:cNvPr>
          <p:cNvPicPr>
            <a:picLocks noGrp="1" noChangeAspect="1"/>
          </p:cNvPicPr>
          <p:nvPr>
            <p:ph idx="1"/>
          </p:nvPr>
        </p:nvPicPr>
        <p:blipFill>
          <a:blip r:embed="rId3">
            <a:alphaModFix amt="35000"/>
            <a:grayscl/>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3497" r="24282" b="1"/>
          <a:stretch/>
        </p:blipFill>
        <p:spPr>
          <a:xfrm>
            <a:off x="20" y="10"/>
            <a:ext cx="12191980" cy="6857990"/>
          </a:xfrm>
          <a:prstGeom prst="rect">
            <a:avLst/>
          </a:prstGeom>
        </p:spPr>
      </p:pic>
      <p:sp>
        <p:nvSpPr>
          <p:cNvPr id="2" name="Title 1">
            <a:extLst>
              <a:ext uri="{FF2B5EF4-FFF2-40B4-BE49-F238E27FC236}">
                <a16:creationId xmlns:a16="http://schemas.microsoft.com/office/drawing/2014/main" id="{F3B571C7-0B3A-CE0F-4802-AAFBB3EE7B5A}"/>
              </a:ext>
            </a:extLst>
          </p:cNvPr>
          <p:cNvSpPr>
            <a:spLocks noGrp="1"/>
          </p:cNvSpPr>
          <p:nvPr>
            <p:ph type="title"/>
          </p:nvPr>
        </p:nvSpPr>
        <p:spPr>
          <a:xfrm>
            <a:off x="1595269" y="1122363"/>
            <a:ext cx="9001462" cy="2387600"/>
          </a:xfrm>
        </p:spPr>
        <p:txBody>
          <a:bodyPr vert="horz" lIns="91440" tIns="45720" rIns="91440" bIns="45720" rtlCol="0" anchor="b">
            <a:normAutofit/>
          </a:bodyPr>
          <a:lstStyle/>
          <a:p>
            <a:r>
              <a:rPr lang="en-US" sz="6000" dirty="0"/>
              <a:t>Skill shortage</a:t>
            </a:r>
          </a:p>
        </p:txBody>
      </p:sp>
      <p:sp>
        <p:nvSpPr>
          <p:cNvPr id="15" name="TextBox 14">
            <a:extLst>
              <a:ext uri="{FF2B5EF4-FFF2-40B4-BE49-F238E27FC236}">
                <a16:creationId xmlns:a16="http://schemas.microsoft.com/office/drawing/2014/main" id="{0D556F66-C509-C9D0-9862-3EB5F9226EBC}"/>
              </a:ext>
            </a:extLst>
          </p:cNvPr>
          <p:cNvSpPr txBox="1"/>
          <p:nvPr/>
        </p:nvSpPr>
        <p:spPr>
          <a:xfrm>
            <a:off x="9553137" y="6657945"/>
            <a:ext cx="2638863"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policyoptions.irpp.org/fr/magazines/technology/the-skills-we-need/">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nd/3.0/">
                  <a:extLst>
                    <a:ext uri="{A12FA001-AC4F-418D-AE19-62706E023703}">
                      <ahyp:hlinkClr xmlns:ahyp="http://schemas.microsoft.com/office/drawing/2018/hyperlinkcolor" val="tx"/>
                    </a:ext>
                  </a:extLst>
                </a:hlinkClick>
              </a:rPr>
              <a:t>CC BY-ND</a:t>
            </a:r>
            <a:endParaRPr lang="en-ZA" sz="700">
              <a:solidFill>
                <a:srgbClr val="FFFFFF"/>
              </a:solidFill>
            </a:endParaRPr>
          </a:p>
        </p:txBody>
      </p:sp>
    </p:spTree>
    <p:extLst>
      <p:ext uri="{BB962C8B-B14F-4D97-AF65-F5344CB8AC3E}">
        <p14:creationId xmlns:p14="http://schemas.microsoft.com/office/powerpoint/2010/main" val="3807060959"/>
      </p:ext>
    </p:extLst>
  </p:cSld>
  <p:clrMapOvr>
    <a:masterClrMapping/>
  </p:clrMapOvr>
  <p:transition spd="slow">
    <p:comb/>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5" name="Content Placeholder 4" descr="A skull with text on it&#10;&#10;Description automatically generated">
            <a:extLst>
              <a:ext uri="{FF2B5EF4-FFF2-40B4-BE49-F238E27FC236}">
                <a16:creationId xmlns:a16="http://schemas.microsoft.com/office/drawing/2014/main" id="{20479E96-3F4A-9238-80BE-D4ED4413422A}"/>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6577" r="-1" b="8169"/>
          <a:stretch/>
        </p:blipFill>
        <p:spPr>
          <a:xfrm rot="10800000" flipV="1">
            <a:off x="501444" y="875098"/>
            <a:ext cx="11336593" cy="3091784"/>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
        <p:nvSpPr>
          <p:cNvPr id="2" name="Title 1">
            <a:extLst>
              <a:ext uri="{FF2B5EF4-FFF2-40B4-BE49-F238E27FC236}">
                <a16:creationId xmlns:a16="http://schemas.microsoft.com/office/drawing/2014/main" id="{A7C853A9-644F-815C-E2F7-15A8411CD1B0}"/>
              </a:ext>
            </a:extLst>
          </p:cNvPr>
          <p:cNvSpPr>
            <a:spLocks noGrp="1"/>
          </p:cNvSpPr>
          <p:nvPr>
            <p:ph type="title"/>
          </p:nvPr>
        </p:nvSpPr>
        <p:spPr>
          <a:xfrm>
            <a:off x="848969" y="4048913"/>
            <a:ext cx="10494062" cy="2047087"/>
          </a:xfrm>
        </p:spPr>
        <p:txBody>
          <a:bodyPr vert="horz" lIns="91440" tIns="45720" rIns="91440" bIns="45720" rtlCol="0" anchor="b">
            <a:normAutofit/>
          </a:bodyPr>
          <a:lstStyle/>
          <a:p>
            <a:r>
              <a:rPr lang="en-US" sz="4000" dirty="0"/>
              <a:t>Real Life Cyber-attacks in South Africa</a:t>
            </a:r>
          </a:p>
        </p:txBody>
      </p:sp>
      <p:sp>
        <p:nvSpPr>
          <p:cNvPr id="6" name="TextBox 5">
            <a:extLst>
              <a:ext uri="{FF2B5EF4-FFF2-40B4-BE49-F238E27FC236}">
                <a16:creationId xmlns:a16="http://schemas.microsoft.com/office/drawing/2014/main" id="{E41C099C-2E2C-B47E-B285-AF7435A12777}"/>
              </a:ext>
            </a:extLst>
          </p:cNvPr>
          <p:cNvSpPr txBox="1"/>
          <p:nvPr/>
        </p:nvSpPr>
        <p:spPr>
          <a:xfrm>
            <a:off x="9572373" y="6657945"/>
            <a:ext cx="2619627"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peoplesdispatch.org/2021/07/25/pegasus-and-cyberweapon-threats-in-the-age-of-smartphones/">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ZA" sz="700">
              <a:solidFill>
                <a:srgbClr val="FFFFFF"/>
              </a:solidFill>
            </a:endParaRPr>
          </a:p>
        </p:txBody>
      </p:sp>
    </p:spTree>
    <p:extLst>
      <p:ext uri="{BB962C8B-B14F-4D97-AF65-F5344CB8AC3E}">
        <p14:creationId xmlns:p14="http://schemas.microsoft.com/office/powerpoint/2010/main" val="4246754164"/>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DE0D6BE-330A-422D-9BD9-1E18F73C6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12" name="Content Placeholder 11" descr="A red padlock on a keyboard&#10;&#10;Description automatically generated">
            <a:extLst>
              <a:ext uri="{FF2B5EF4-FFF2-40B4-BE49-F238E27FC236}">
                <a16:creationId xmlns:a16="http://schemas.microsoft.com/office/drawing/2014/main" id="{AFCECC25-1023-8FE3-1B87-A764C7A058E2}"/>
              </a:ext>
            </a:extLst>
          </p:cNvPr>
          <p:cNvPicPr>
            <a:picLocks noGrp="1" noChangeAspect="1"/>
          </p:cNvPicPr>
          <p:nvPr>
            <p:ph sz="half" idx="2"/>
          </p:nvPr>
        </p:nvPicPr>
        <p:blipFill>
          <a:blip r:embed="rId3">
            <a:alphaModFix amt="35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29"/>
          <a:stretch/>
        </p:blipFill>
        <p:spPr>
          <a:xfrm>
            <a:off x="-452264" y="-97998"/>
            <a:ext cx="12191980" cy="6855970"/>
          </a:xfrm>
          <a:prstGeom prst="rect">
            <a:avLst/>
          </a:prstGeom>
        </p:spPr>
      </p:pic>
      <p:sp>
        <p:nvSpPr>
          <p:cNvPr id="2" name="Title 1">
            <a:extLst>
              <a:ext uri="{FF2B5EF4-FFF2-40B4-BE49-F238E27FC236}">
                <a16:creationId xmlns:a16="http://schemas.microsoft.com/office/drawing/2014/main" id="{AE5771D9-A68B-C049-16FA-EF868EA5F42C}"/>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sz="4400" dirty="0"/>
              <a:t>Transnet Cyberattack (2021)</a:t>
            </a:r>
          </a:p>
        </p:txBody>
      </p:sp>
      <p:sp>
        <p:nvSpPr>
          <p:cNvPr id="3" name="Content Placeholder 2">
            <a:extLst>
              <a:ext uri="{FF2B5EF4-FFF2-40B4-BE49-F238E27FC236}">
                <a16:creationId xmlns:a16="http://schemas.microsoft.com/office/drawing/2014/main" id="{2A9AB420-244A-7A9C-35DC-540A6037F017}"/>
              </a:ext>
            </a:extLst>
          </p:cNvPr>
          <p:cNvSpPr>
            <a:spLocks noGrp="1"/>
          </p:cNvSpPr>
          <p:nvPr>
            <p:ph sz="half" idx="1"/>
          </p:nvPr>
        </p:nvSpPr>
        <p:spPr>
          <a:xfrm>
            <a:off x="913795" y="2096064"/>
            <a:ext cx="10353762" cy="3695136"/>
          </a:xfrm>
        </p:spPr>
        <p:txBody>
          <a:bodyPr vert="horz" lIns="91440" tIns="45720" rIns="91440" bIns="45720" rtlCol="0">
            <a:normAutofit/>
          </a:bodyPr>
          <a:lstStyle/>
          <a:p>
            <a:pPr marL="0"/>
            <a:r>
              <a:rPr lang="en-US" sz="2800" dirty="0"/>
              <a:t>Transnet, South Africa’s state-owned logistics company, suffered a significant ransomware attack in July 2021. This attack disrupted operations at South Africa’s major ports, leading to delays in cargo handling and transportation. The company had to declare a force major on some operations due to the severity of the attack.</a:t>
            </a:r>
          </a:p>
        </p:txBody>
      </p:sp>
      <p:sp>
        <p:nvSpPr>
          <p:cNvPr id="13" name="TextBox 12">
            <a:extLst>
              <a:ext uri="{FF2B5EF4-FFF2-40B4-BE49-F238E27FC236}">
                <a16:creationId xmlns:a16="http://schemas.microsoft.com/office/drawing/2014/main" id="{976DBD2F-BCD6-BBEA-F239-7E80E88B0290}"/>
              </a:ext>
            </a:extLst>
          </p:cNvPr>
          <p:cNvSpPr txBox="1"/>
          <p:nvPr/>
        </p:nvSpPr>
        <p:spPr>
          <a:xfrm>
            <a:off x="9553136" y="6657945"/>
            <a:ext cx="2638864"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usgamblingsites.com/news/six-casinos-in-oklahoma-subject-to-ransomware-attack/">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nd/3.0/">
                  <a:extLst>
                    <a:ext uri="{A12FA001-AC4F-418D-AE19-62706E023703}">
                      <ahyp:hlinkClr xmlns:ahyp="http://schemas.microsoft.com/office/drawing/2018/hyperlinkcolor" val="tx"/>
                    </a:ext>
                  </a:extLst>
                </a:hlinkClick>
              </a:rPr>
              <a:t>CC BY-ND</a:t>
            </a:r>
            <a:endParaRPr lang="en-ZA" sz="700">
              <a:solidFill>
                <a:srgbClr val="FFFFFF"/>
              </a:solidFill>
            </a:endParaRPr>
          </a:p>
        </p:txBody>
      </p:sp>
    </p:spTree>
    <p:extLst>
      <p:ext uri="{BB962C8B-B14F-4D97-AF65-F5344CB8AC3E}">
        <p14:creationId xmlns:p14="http://schemas.microsoft.com/office/powerpoint/2010/main" val="21043943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4DE0D6BE-330A-422D-9BD9-1E18F73C6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6" name="Content Placeholder 5" descr="A person typing on a computer&#10;&#10;Description automatically generated">
            <a:extLst>
              <a:ext uri="{FF2B5EF4-FFF2-40B4-BE49-F238E27FC236}">
                <a16:creationId xmlns:a16="http://schemas.microsoft.com/office/drawing/2014/main" id="{6B02CC5E-8DE1-CBA6-79D6-979264F4E51A}"/>
              </a:ext>
            </a:extLst>
          </p:cNvPr>
          <p:cNvPicPr>
            <a:picLocks noGrp="1" noChangeAspect="1"/>
          </p:cNvPicPr>
          <p:nvPr>
            <p:ph sz="half" idx="2"/>
          </p:nvPr>
        </p:nvPicPr>
        <p:blipFill>
          <a:blip r:embed="rId3">
            <a:alphaModFix amt="35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638" r="1" b="1"/>
          <a:stretch/>
        </p:blipFill>
        <p:spPr>
          <a:xfrm>
            <a:off x="20" y="2030"/>
            <a:ext cx="12191980" cy="6855970"/>
          </a:xfrm>
          <a:prstGeom prst="rect">
            <a:avLst/>
          </a:prstGeom>
        </p:spPr>
      </p:pic>
      <p:sp>
        <p:nvSpPr>
          <p:cNvPr id="2" name="Title 1">
            <a:extLst>
              <a:ext uri="{FF2B5EF4-FFF2-40B4-BE49-F238E27FC236}">
                <a16:creationId xmlns:a16="http://schemas.microsoft.com/office/drawing/2014/main" id="{E8000D29-B446-88A7-46AB-1043D5FC4F48}"/>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sz="2900"/>
              <a:t>Department of Justice and Constitutional Development Ransomware Attack (2021)</a:t>
            </a:r>
          </a:p>
        </p:txBody>
      </p:sp>
      <p:sp>
        <p:nvSpPr>
          <p:cNvPr id="3" name="Content Placeholder 2">
            <a:extLst>
              <a:ext uri="{FF2B5EF4-FFF2-40B4-BE49-F238E27FC236}">
                <a16:creationId xmlns:a16="http://schemas.microsoft.com/office/drawing/2014/main" id="{E35F0E54-F1AE-58F0-8716-2E4838440917}"/>
              </a:ext>
            </a:extLst>
          </p:cNvPr>
          <p:cNvSpPr>
            <a:spLocks noGrp="1"/>
          </p:cNvSpPr>
          <p:nvPr>
            <p:ph sz="half" idx="1"/>
          </p:nvPr>
        </p:nvSpPr>
        <p:spPr>
          <a:xfrm>
            <a:off x="913795" y="2096064"/>
            <a:ext cx="10353762" cy="3695136"/>
          </a:xfrm>
        </p:spPr>
        <p:txBody>
          <a:bodyPr vert="horz" lIns="91440" tIns="45720" rIns="91440" bIns="45720" rtlCol="0">
            <a:normAutofit/>
          </a:bodyPr>
          <a:lstStyle/>
          <a:p>
            <a:r>
              <a:rPr lang="en-US" sz="2400"/>
              <a:t>In September 2021, South Africa's Department of Justice and Constitutional Development was hit by a ransomware attack that disrupted its IT systems, including email and online services for court cases. This forced courts to operate manually and delayed legal proceedings across the country. The attack affected the department's ability to process child maintenance payments and other essential services.</a:t>
            </a:r>
            <a:endParaRPr lang="en-US" sz="2400" dirty="0"/>
          </a:p>
        </p:txBody>
      </p:sp>
      <p:sp>
        <p:nvSpPr>
          <p:cNvPr id="7" name="TextBox 6">
            <a:extLst>
              <a:ext uri="{FF2B5EF4-FFF2-40B4-BE49-F238E27FC236}">
                <a16:creationId xmlns:a16="http://schemas.microsoft.com/office/drawing/2014/main" id="{6CF1E355-DB4C-B3CF-7BE0-9964E9705C06}"/>
              </a:ext>
            </a:extLst>
          </p:cNvPr>
          <p:cNvSpPr txBox="1"/>
          <p:nvPr/>
        </p:nvSpPr>
        <p:spPr>
          <a:xfrm>
            <a:off x="9388027" y="6657945"/>
            <a:ext cx="2803973"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safespace.qa/en/topic/mitigating-impact-ransomware-and-malware-attacks">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Tree>
    <p:extLst>
      <p:ext uri="{BB962C8B-B14F-4D97-AF65-F5344CB8AC3E}">
        <p14:creationId xmlns:p14="http://schemas.microsoft.com/office/powerpoint/2010/main" val="27251197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DE0D6BE-330A-422D-9BD9-1E18F73C6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6" name="Content Placeholder 5" descr="A computer hacker with glasses and a hoodie&#10;&#10;Description automatically generated">
            <a:extLst>
              <a:ext uri="{FF2B5EF4-FFF2-40B4-BE49-F238E27FC236}">
                <a16:creationId xmlns:a16="http://schemas.microsoft.com/office/drawing/2014/main" id="{21C9AB22-027D-E4ED-CC79-816E31BE5D58}"/>
              </a:ext>
            </a:extLst>
          </p:cNvPr>
          <p:cNvPicPr>
            <a:picLocks noGrp="1" noChangeAspect="1"/>
          </p:cNvPicPr>
          <p:nvPr>
            <p:ph sz="half" idx="2"/>
          </p:nvPr>
        </p:nvPicPr>
        <p:blipFill>
          <a:blip r:embed="rId3">
            <a:alphaModFix amt="35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1999" b="9445"/>
          <a:stretch/>
        </p:blipFill>
        <p:spPr>
          <a:xfrm>
            <a:off x="20" y="-97998"/>
            <a:ext cx="12191980" cy="6855970"/>
          </a:xfrm>
          <a:prstGeom prst="rect">
            <a:avLst/>
          </a:prstGeom>
        </p:spPr>
      </p:pic>
      <p:sp>
        <p:nvSpPr>
          <p:cNvPr id="2" name="Title 1">
            <a:extLst>
              <a:ext uri="{FF2B5EF4-FFF2-40B4-BE49-F238E27FC236}">
                <a16:creationId xmlns:a16="http://schemas.microsoft.com/office/drawing/2014/main" id="{25FA8F2E-A88F-12DE-DAB1-B911DE0FFECE}"/>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sz="4000" dirty="0"/>
              <a:t>Liberty Life Cyberattack (2018</a:t>
            </a:r>
            <a:r>
              <a:rPr lang="en-US" dirty="0"/>
              <a:t>)</a:t>
            </a:r>
          </a:p>
        </p:txBody>
      </p:sp>
      <p:sp>
        <p:nvSpPr>
          <p:cNvPr id="3" name="Content Placeholder 2">
            <a:extLst>
              <a:ext uri="{FF2B5EF4-FFF2-40B4-BE49-F238E27FC236}">
                <a16:creationId xmlns:a16="http://schemas.microsoft.com/office/drawing/2014/main" id="{E4CFA817-FDE5-A45F-7327-9F70BA0185AA}"/>
              </a:ext>
            </a:extLst>
          </p:cNvPr>
          <p:cNvSpPr>
            <a:spLocks noGrp="1"/>
          </p:cNvSpPr>
          <p:nvPr>
            <p:ph sz="half" idx="1"/>
          </p:nvPr>
        </p:nvSpPr>
        <p:spPr>
          <a:xfrm>
            <a:off x="913795" y="2096064"/>
            <a:ext cx="10353762" cy="3695136"/>
          </a:xfrm>
        </p:spPr>
        <p:txBody>
          <a:bodyPr vert="horz" lIns="91440" tIns="45720" rIns="91440" bIns="45720" rtlCol="0">
            <a:normAutofit/>
          </a:bodyPr>
          <a:lstStyle/>
          <a:p>
            <a:r>
              <a:rPr lang="en-US" sz="2400" dirty="0"/>
              <a:t>Liberty Life, one of South Africa's largest insurers, suffered a significant cyber breach in 2018 when hackers gained access to their systems and demanded a ransom for the return of sensitive customer data. The company initially downplayed the incident but later admitted the breach, stating that no financial loss or customer data had been compromised. However, the attack raised concerns about the security of personal information in the financial sector</a:t>
            </a:r>
            <a:r>
              <a:rPr lang="en-US" dirty="0"/>
              <a:t>.</a:t>
            </a:r>
          </a:p>
        </p:txBody>
      </p:sp>
      <p:sp>
        <p:nvSpPr>
          <p:cNvPr id="7" name="TextBox 6">
            <a:extLst>
              <a:ext uri="{FF2B5EF4-FFF2-40B4-BE49-F238E27FC236}">
                <a16:creationId xmlns:a16="http://schemas.microsoft.com/office/drawing/2014/main" id="{554407C3-8558-8DF9-C3D6-ECB0DEBDDAF4}"/>
              </a:ext>
            </a:extLst>
          </p:cNvPr>
          <p:cNvSpPr txBox="1"/>
          <p:nvPr/>
        </p:nvSpPr>
        <p:spPr>
          <a:xfrm>
            <a:off x="9388027" y="6657945"/>
            <a:ext cx="2803973"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korben.info/cyber-securite">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Tree>
    <p:extLst>
      <p:ext uri="{BB962C8B-B14F-4D97-AF65-F5344CB8AC3E}">
        <p14:creationId xmlns:p14="http://schemas.microsoft.com/office/powerpoint/2010/main" val="35429729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DE0D6BE-330A-422D-9BD9-1E18F73C6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6" name="Content Placeholder 5" descr="A blue and white background with icons and a building&#10;&#10;Description automatically generated">
            <a:extLst>
              <a:ext uri="{FF2B5EF4-FFF2-40B4-BE49-F238E27FC236}">
                <a16:creationId xmlns:a16="http://schemas.microsoft.com/office/drawing/2014/main" id="{FDE47804-8499-7718-C5DF-0A474E801FBD}"/>
              </a:ext>
            </a:extLst>
          </p:cNvPr>
          <p:cNvPicPr>
            <a:picLocks noGrp="1" noChangeAspect="1"/>
          </p:cNvPicPr>
          <p:nvPr>
            <p:ph sz="half" idx="2"/>
          </p:nvPr>
        </p:nvPicPr>
        <p:blipFill>
          <a:blip r:embed="rId3">
            <a:alphaModFix amt="35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1776"/>
          <a:stretch/>
        </p:blipFill>
        <p:spPr>
          <a:xfrm>
            <a:off x="20" y="2030"/>
            <a:ext cx="12191980" cy="6855970"/>
          </a:xfrm>
          <a:prstGeom prst="rect">
            <a:avLst/>
          </a:prstGeom>
        </p:spPr>
      </p:pic>
      <p:sp>
        <p:nvSpPr>
          <p:cNvPr id="2" name="Title 1">
            <a:extLst>
              <a:ext uri="{FF2B5EF4-FFF2-40B4-BE49-F238E27FC236}">
                <a16:creationId xmlns:a16="http://schemas.microsoft.com/office/drawing/2014/main" id="{D0750818-47B7-079A-8979-3FC533192580}"/>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sz="6000" dirty="0"/>
              <a:t>CONCLUSION</a:t>
            </a:r>
            <a:r>
              <a:rPr lang="en-US" dirty="0"/>
              <a:t> </a:t>
            </a:r>
          </a:p>
        </p:txBody>
      </p:sp>
      <p:sp>
        <p:nvSpPr>
          <p:cNvPr id="3" name="Content Placeholder 2">
            <a:extLst>
              <a:ext uri="{FF2B5EF4-FFF2-40B4-BE49-F238E27FC236}">
                <a16:creationId xmlns:a16="http://schemas.microsoft.com/office/drawing/2014/main" id="{E000C1AF-8CBE-1962-5FC6-9A880938A12F}"/>
              </a:ext>
            </a:extLst>
          </p:cNvPr>
          <p:cNvSpPr>
            <a:spLocks noGrp="1"/>
          </p:cNvSpPr>
          <p:nvPr>
            <p:ph sz="half" idx="1"/>
          </p:nvPr>
        </p:nvSpPr>
        <p:spPr>
          <a:xfrm>
            <a:off x="913794" y="2096064"/>
            <a:ext cx="10422799" cy="4363730"/>
          </a:xfrm>
        </p:spPr>
        <p:txBody>
          <a:bodyPr vert="horz" lIns="91440" tIns="45720" rIns="91440" bIns="45720" rtlCol="0">
            <a:normAutofit/>
          </a:bodyPr>
          <a:lstStyle/>
          <a:p>
            <a:r>
              <a:rPr lang="en-US" sz="2400" dirty="0"/>
              <a:t>The Fourth Industrial Revolution has introduced advanced technologies that are transforming how we live and work, but with this innovation comes increased cybersecurity challenges. The expanded attack surface, technological complexity, evolving threats, and a shortage of cybersecurity skills are critical obstacles. Addressing these challenges requires collaborative efforts, emerging solutions, and upskilling the workforce to protect systems and data. As we continue to embrace the benefits of the 4IR, ensuring robust cybersecurity measures is essential for securing our digital future​.</a:t>
            </a:r>
          </a:p>
        </p:txBody>
      </p:sp>
      <p:sp>
        <p:nvSpPr>
          <p:cNvPr id="7" name="TextBox 6">
            <a:extLst>
              <a:ext uri="{FF2B5EF4-FFF2-40B4-BE49-F238E27FC236}">
                <a16:creationId xmlns:a16="http://schemas.microsoft.com/office/drawing/2014/main" id="{C5E86017-E37F-E365-EB64-F4563956BB3B}"/>
              </a:ext>
            </a:extLst>
          </p:cNvPr>
          <p:cNvSpPr txBox="1"/>
          <p:nvPr/>
        </p:nvSpPr>
        <p:spPr>
          <a:xfrm>
            <a:off x="9715040" y="6657945"/>
            <a:ext cx="2476960"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researchleap.com/coordination-age-industry-4-0/">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3.0/">
                  <a:extLst>
                    <a:ext uri="{A12FA001-AC4F-418D-AE19-62706E023703}">
                      <ahyp:hlinkClr xmlns:ahyp="http://schemas.microsoft.com/office/drawing/2018/hyperlinkcolor" val="tx"/>
                    </a:ext>
                  </a:extLst>
                </a:hlinkClick>
              </a:rPr>
              <a:t>CC BY</a:t>
            </a:r>
            <a:endParaRPr lang="en-ZA" sz="700">
              <a:solidFill>
                <a:srgbClr val="FFFFFF"/>
              </a:solidFill>
            </a:endParaRPr>
          </a:p>
        </p:txBody>
      </p:sp>
    </p:spTree>
    <p:extLst>
      <p:ext uri="{BB962C8B-B14F-4D97-AF65-F5344CB8AC3E}">
        <p14:creationId xmlns:p14="http://schemas.microsoft.com/office/powerpoint/2010/main" val="373841093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B03C8E17-A139-4EFD-A536-48D5DBB93F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21F3D4-9917-CF9C-B12F-BD5864C98112}"/>
              </a:ext>
            </a:extLst>
          </p:cNvPr>
          <p:cNvSpPr>
            <a:spLocks noGrp="1"/>
          </p:cNvSpPr>
          <p:nvPr>
            <p:ph type="title"/>
          </p:nvPr>
        </p:nvSpPr>
        <p:spPr>
          <a:xfrm>
            <a:off x="731485" y="609600"/>
            <a:ext cx="4754022" cy="1326321"/>
          </a:xfrm>
        </p:spPr>
        <p:txBody>
          <a:bodyPr>
            <a:normAutofit/>
          </a:bodyPr>
          <a:lstStyle/>
          <a:p>
            <a:r>
              <a:rPr lang="en-GB" sz="4000" dirty="0"/>
              <a:t>References</a:t>
            </a:r>
            <a:r>
              <a:rPr lang="en-GB" dirty="0"/>
              <a:t> </a:t>
            </a:r>
            <a:endParaRPr lang="en-ZA" dirty="0"/>
          </a:p>
        </p:txBody>
      </p:sp>
      <p:sp>
        <p:nvSpPr>
          <p:cNvPr id="3" name="Content Placeholder 2">
            <a:extLst>
              <a:ext uri="{FF2B5EF4-FFF2-40B4-BE49-F238E27FC236}">
                <a16:creationId xmlns:a16="http://schemas.microsoft.com/office/drawing/2014/main" id="{921B186E-1DC8-D050-1989-BB840BCD742F}"/>
              </a:ext>
            </a:extLst>
          </p:cNvPr>
          <p:cNvSpPr>
            <a:spLocks noGrp="1"/>
          </p:cNvSpPr>
          <p:nvPr>
            <p:ph idx="1"/>
          </p:nvPr>
        </p:nvSpPr>
        <p:spPr>
          <a:xfrm>
            <a:off x="731485" y="2096063"/>
            <a:ext cx="4754014" cy="4403060"/>
          </a:xfrm>
        </p:spPr>
        <p:txBody>
          <a:bodyPr>
            <a:noAutofit/>
          </a:bodyPr>
          <a:lstStyle/>
          <a:p>
            <a:r>
              <a:rPr lang="en-ZA" sz="2800" dirty="0"/>
              <a:t>Journal of Cyber Policy</a:t>
            </a:r>
            <a:endParaRPr lang="en-GB" sz="2800" dirty="0"/>
          </a:p>
          <a:p>
            <a:r>
              <a:rPr lang="en-GB" sz="2800" dirty="0"/>
              <a:t>News24</a:t>
            </a:r>
          </a:p>
          <a:p>
            <a:r>
              <a:rPr lang="en-ZA" sz="2800" dirty="0"/>
              <a:t>World Economic Forum</a:t>
            </a:r>
          </a:p>
          <a:p>
            <a:r>
              <a:rPr lang="en-ZA" sz="2800" dirty="0"/>
              <a:t>IEEE Explore</a:t>
            </a:r>
          </a:p>
          <a:p>
            <a:r>
              <a:rPr lang="en-ZA" sz="2800" dirty="0"/>
              <a:t>Cisco Security Blog</a:t>
            </a:r>
          </a:p>
          <a:p>
            <a:r>
              <a:rPr lang="en-ZA" sz="2800" dirty="0"/>
              <a:t>IBM Security Intelligence</a:t>
            </a:r>
          </a:p>
          <a:p>
            <a:r>
              <a:rPr lang="en-ZA" sz="2800" dirty="0"/>
              <a:t>Capgemini Research</a:t>
            </a:r>
          </a:p>
        </p:txBody>
      </p:sp>
      <p:pic>
        <p:nvPicPr>
          <p:cNvPr id="8" name="Picture 7" descr="A blue and white background with icons and a building&#10;&#10;Description automatically generated">
            <a:extLst>
              <a:ext uri="{FF2B5EF4-FFF2-40B4-BE49-F238E27FC236}">
                <a16:creationId xmlns:a16="http://schemas.microsoft.com/office/drawing/2014/main" id="{B39C11AD-8B56-E701-8AB1-F73BAF2AAFA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6968" r="10062" b="1"/>
          <a:stretch/>
        </p:blipFill>
        <p:spPr>
          <a:xfrm>
            <a:off x="6096000" y="2651760"/>
            <a:ext cx="6096000" cy="4206240"/>
          </a:xfrm>
          <a:prstGeom prst="rect">
            <a:avLst/>
          </a:prstGeom>
        </p:spPr>
      </p:pic>
      <p:pic>
        <p:nvPicPr>
          <p:cNvPr id="5" name="Picture 4" descr="A close-up of a computer screen&#10;&#10;Description automatically generated">
            <a:extLst>
              <a:ext uri="{FF2B5EF4-FFF2-40B4-BE49-F238E27FC236}">
                <a16:creationId xmlns:a16="http://schemas.microsoft.com/office/drawing/2014/main" id="{A6CCF962-361A-34CC-2314-0CFD2889085B}"/>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t="11227" r="2" b="9737"/>
          <a:stretch/>
        </p:blipFill>
        <p:spPr>
          <a:xfrm>
            <a:off x="6181725" y="10"/>
            <a:ext cx="6010275" cy="2660217"/>
          </a:xfrm>
          <a:prstGeom prst="rect">
            <a:avLst/>
          </a:prstGeom>
        </p:spPr>
      </p:pic>
      <p:cxnSp>
        <p:nvCxnSpPr>
          <p:cNvPr id="43" name="Straight Connector 42">
            <a:extLst>
              <a:ext uri="{FF2B5EF4-FFF2-40B4-BE49-F238E27FC236}">
                <a16:creationId xmlns:a16="http://schemas.microsoft.com/office/drawing/2014/main" id="{375D48A8-2626-43C2-A49F-191CD45CAE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06560" y="45720"/>
            <a:ext cx="0" cy="6766560"/>
          </a:xfrm>
          <a:prstGeom prst="line">
            <a:avLst/>
          </a:prstGeom>
          <a:ln w="190500" cap="sq">
            <a:solidFill>
              <a:srgbClr val="FFFFFF"/>
            </a:solidFill>
            <a:miter lim="800000"/>
          </a:ln>
          <a:scene3d>
            <a:camera prst="orthographicFront"/>
            <a:lightRig rig="twoPt" dir="t">
              <a:rot lat="0" lon="0" rev="7200000"/>
            </a:lightRig>
          </a:scene3d>
          <a:sp3d>
            <a:bevelT w="25400" h="19050"/>
          </a:sp3d>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B542988-8125-B984-1515-0387502A5834}"/>
              </a:ext>
            </a:extLst>
          </p:cNvPr>
          <p:cNvSpPr txBox="1"/>
          <p:nvPr/>
        </p:nvSpPr>
        <p:spPr>
          <a:xfrm>
            <a:off x="9715040" y="2460172"/>
            <a:ext cx="2476960"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6" tooltip="https://oercommons.org/courseware/lesson/67660">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7" tooltip="https://creativecommons.org/licenses/by/3.0/">
                  <a:extLst>
                    <a:ext uri="{A12FA001-AC4F-418D-AE19-62706E023703}">
                      <ahyp:hlinkClr xmlns:ahyp="http://schemas.microsoft.com/office/drawing/2018/hyperlinkcolor" val="tx"/>
                    </a:ext>
                  </a:extLst>
                </a:hlinkClick>
              </a:rPr>
              <a:t>CC BY</a:t>
            </a:r>
            <a:endParaRPr lang="en-ZA" sz="700">
              <a:solidFill>
                <a:srgbClr val="FFFFFF"/>
              </a:solidFill>
            </a:endParaRPr>
          </a:p>
        </p:txBody>
      </p:sp>
      <p:sp>
        <p:nvSpPr>
          <p:cNvPr id="9" name="TextBox 8">
            <a:extLst>
              <a:ext uri="{FF2B5EF4-FFF2-40B4-BE49-F238E27FC236}">
                <a16:creationId xmlns:a16="http://schemas.microsoft.com/office/drawing/2014/main" id="{CC45EBB8-894F-C785-9A44-ABE610EEE03C}"/>
              </a:ext>
            </a:extLst>
          </p:cNvPr>
          <p:cNvSpPr txBox="1"/>
          <p:nvPr/>
        </p:nvSpPr>
        <p:spPr>
          <a:xfrm>
            <a:off x="9715040" y="6657945"/>
            <a:ext cx="2476960"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researchleap.com/coordination-age-industry-4-0/">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7" tooltip="https://creativecommons.org/licenses/by/3.0/">
                  <a:extLst>
                    <a:ext uri="{A12FA001-AC4F-418D-AE19-62706E023703}">
                      <ahyp:hlinkClr xmlns:ahyp="http://schemas.microsoft.com/office/drawing/2018/hyperlinkcolor" val="tx"/>
                    </a:ext>
                  </a:extLst>
                </a:hlinkClick>
              </a:rPr>
              <a:t>CC BY</a:t>
            </a:r>
            <a:endParaRPr lang="en-ZA" sz="700">
              <a:solidFill>
                <a:srgbClr val="FFFFFF"/>
              </a:solidFill>
            </a:endParaRPr>
          </a:p>
        </p:txBody>
      </p:sp>
    </p:spTree>
    <p:extLst>
      <p:ext uri="{BB962C8B-B14F-4D97-AF65-F5344CB8AC3E}">
        <p14:creationId xmlns:p14="http://schemas.microsoft.com/office/powerpoint/2010/main" val="1043750346"/>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5" name="Picture 4" descr="A close-up of a lock&#10;&#10;Description automatically generated">
            <a:extLst>
              <a:ext uri="{FF2B5EF4-FFF2-40B4-BE49-F238E27FC236}">
                <a16:creationId xmlns:a16="http://schemas.microsoft.com/office/drawing/2014/main" id="{9CF02FD7-568A-621F-7AFA-0365587B38FB}"/>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8409" r="-2" b="6210"/>
          <a:stretch/>
        </p:blipFill>
        <p:spPr>
          <a:xfrm>
            <a:off x="2877132" y="875098"/>
            <a:ext cx="6437736" cy="3091784"/>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
        <p:nvSpPr>
          <p:cNvPr id="2" name="Title 1">
            <a:extLst>
              <a:ext uri="{FF2B5EF4-FFF2-40B4-BE49-F238E27FC236}">
                <a16:creationId xmlns:a16="http://schemas.microsoft.com/office/drawing/2014/main" id="{DFF471ED-6020-849A-D41A-403DDD1FEA73}"/>
              </a:ext>
            </a:extLst>
          </p:cNvPr>
          <p:cNvSpPr>
            <a:spLocks noGrp="1"/>
          </p:cNvSpPr>
          <p:nvPr>
            <p:ph type="ctrTitle"/>
          </p:nvPr>
        </p:nvSpPr>
        <p:spPr>
          <a:xfrm>
            <a:off x="848969" y="4048913"/>
            <a:ext cx="10494062" cy="1270535"/>
          </a:xfrm>
        </p:spPr>
        <p:txBody>
          <a:bodyPr>
            <a:normAutofit/>
          </a:bodyPr>
          <a:lstStyle/>
          <a:p>
            <a:r>
              <a:rPr lang="en-GB" sz="3700" dirty="0"/>
              <a:t>Cybersecurity Challenges in the Fourth Industrial Revolution</a:t>
            </a:r>
            <a:endParaRPr lang="en-ZA" sz="3700" dirty="0"/>
          </a:p>
        </p:txBody>
      </p:sp>
      <p:sp>
        <p:nvSpPr>
          <p:cNvPr id="3" name="Subtitle 2">
            <a:extLst>
              <a:ext uri="{FF2B5EF4-FFF2-40B4-BE49-F238E27FC236}">
                <a16:creationId xmlns:a16="http://schemas.microsoft.com/office/drawing/2014/main" id="{ABCA7A72-2250-2897-CCA8-20633D471D7F}"/>
              </a:ext>
            </a:extLst>
          </p:cNvPr>
          <p:cNvSpPr>
            <a:spLocks noGrp="1"/>
          </p:cNvSpPr>
          <p:nvPr>
            <p:ph type="subTitle" idx="1"/>
          </p:nvPr>
        </p:nvSpPr>
        <p:spPr>
          <a:xfrm>
            <a:off x="848969" y="5319449"/>
            <a:ext cx="10494062" cy="702645"/>
          </a:xfrm>
        </p:spPr>
        <p:txBody>
          <a:bodyPr>
            <a:normAutofit/>
          </a:bodyPr>
          <a:lstStyle/>
          <a:p>
            <a:r>
              <a:rPr lang="en-ZA" dirty="0"/>
              <a:t>Presented by: Lethabo Matsi</a:t>
            </a:r>
          </a:p>
        </p:txBody>
      </p:sp>
    </p:spTree>
    <p:extLst>
      <p:ext uri="{BB962C8B-B14F-4D97-AF65-F5344CB8AC3E}">
        <p14:creationId xmlns:p14="http://schemas.microsoft.com/office/powerpoint/2010/main" val="32280446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F3C5BA0-8B24-4B05-A9E7-20545338C2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A4CCF2-BA33-DC75-DAB6-2C82B55AA6B3}"/>
              </a:ext>
            </a:extLst>
          </p:cNvPr>
          <p:cNvSpPr>
            <a:spLocks noGrp="1"/>
          </p:cNvSpPr>
          <p:nvPr>
            <p:ph type="title"/>
          </p:nvPr>
        </p:nvSpPr>
        <p:spPr>
          <a:xfrm>
            <a:off x="4927471" y="628651"/>
            <a:ext cx="6588253" cy="3495674"/>
          </a:xfrm>
        </p:spPr>
        <p:txBody>
          <a:bodyPr vert="horz" lIns="91440" tIns="45720" rIns="91440" bIns="45720" rtlCol="0" anchor="b">
            <a:normAutofit/>
          </a:bodyPr>
          <a:lstStyle/>
          <a:p>
            <a:r>
              <a:rPr lang="en-US" sz="4800" dirty="0">
                <a:solidFill>
                  <a:srgbClr val="FFFFFF"/>
                </a:solidFill>
              </a:rPr>
              <a:t>THANK YOU</a:t>
            </a:r>
          </a:p>
        </p:txBody>
      </p:sp>
      <p:sp>
        <p:nvSpPr>
          <p:cNvPr id="11" name="Rectangle 10">
            <a:extLst>
              <a:ext uri="{FF2B5EF4-FFF2-40B4-BE49-F238E27FC236}">
                <a16:creationId xmlns:a16="http://schemas.microsoft.com/office/drawing/2014/main" id="{724FDB7F-33A2-451F-BA20-13ED87CF4B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475" y="733425"/>
            <a:ext cx="3743325" cy="5391150"/>
          </a:xfrm>
          <a:prstGeom prst="rect">
            <a:avLst/>
          </a:prstGeom>
          <a:solidFill>
            <a:schemeClr val="bg1"/>
          </a:solidFill>
          <a:ln w="190500" cap="sq">
            <a:solidFill>
              <a:schemeClr val="bg1"/>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descr="Handshake">
            <a:extLst>
              <a:ext uri="{FF2B5EF4-FFF2-40B4-BE49-F238E27FC236}">
                <a16:creationId xmlns:a16="http://schemas.microsoft.com/office/drawing/2014/main" id="{CF4CFC30-A412-DC31-57A4-58763286EE6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41857" y="1946720"/>
            <a:ext cx="2964561" cy="2964561"/>
          </a:xfrm>
          <a:prstGeom prst="rect">
            <a:avLst/>
          </a:prstGeom>
        </p:spPr>
      </p:pic>
      <p:sp>
        <p:nvSpPr>
          <p:cNvPr id="13" name="Rectangle 12">
            <a:extLst>
              <a:ext uri="{FF2B5EF4-FFF2-40B4-BE49-F238E27FC236}">
                <a16:creationId xmlns:a16="http://schemas.microsoft.com/office/drawing/2014/main" id="{1460027F-6625-463B-B6D4-594AC32F2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340" y="804806"/>
            <a:ext cx="3625595" cy="5248389"/>
          </a:xfrm>
          <a:prstGeom prst="rect">
            <a:avLst/>
          </a:prstGeom>
          <a:noFill/>
          <a:ln w="12700">
            <a:solidFill>
              <a:srgbClr val="2A5B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57125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1" fill="hold" grpId="0" nodeType="clickEffect">
                                  <p:stCondLst>
                                    <p:cond delay="0"/>
                                  </p:stCondLst>
                                  <p:childTnLst>
                                    <p:anim calcmode="lin" valueType="num">
                                      <p:cBhvr additive="base">
                                        <p:cTn id="6" dur="500"/>
                                        <p:tgtEl>
                                          <p:spTgt spid="2"/>
                                        </p:tgtEl>
                                        <p:attrNameLst>
                                          <p:attrName>ppt_x</p:attrName>
                                        </p:attrNameLst>
                                      </p:cBhvr>
                                      <p:tavLst>
                                        <p:tav tm="0">
                                          <p:val>
                                            <p:strVal val="ppt_x"/>
                                          </p:val>
                                        </p:tav>
                                        <p:tav tm="100000">
                                          <p:val>
                                            <p:strVal val="ppt_x"/>
                                          </p:val>
                                        </p:tav>
                                      </p:tavLst>
                                    </p:anim>
                                    <p:anim calcmode="lin" valueType="num">
                                      <p:cBhvr additive="base">
                                        <p:cTn id="7" dur="500"/>
                                        <p:tgtEl>
                                          <p:spTgt spid="2"/>
                                        </p:tgtEl>
                                        <p:attrNameLst>
                                          <p:attrName>ppt_y</p:attrName>
                                        </p:attrNameLst>
                                      </p:cBhvr>
                                      <p:tavLst>
                                        <p:tav tm="0">
                                          <p:val>
                                            <p:strVal val="ppt_y"/>
                                          </p:val>
                                        </p:tav>
                                        <p:tav tm="100000">
                                          <p:val>
                                            <p:strVal val="0-ppt_h/2"/>
                                          </p:val>
                                        </p:tav>
                                      </p:tavLst>
                                    </p:anim>
                                    <p:set>
                                      <p:cBhvr>
                                        <p:cTn id="8"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D1CAB03-F6A4-4736-85F6-261056424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7" name="Rectangle 16">
            <a:extLst>
              <a:ext uri="{FF2B5EF4-FFF2-40B4-BE49-F238E27FC236}">
                <a16:creationId xmlns:a16="http://schemas.microsoft.com/office/drawing/2014/main" id="{3E2321B3-5D47-422E-8DD6-192DA485FF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alphaModFix amt="30000"/>
              <a:duotone>
                <a:prstClr val="black"/>
                <a:schemeClr val="accent3">
                  <a:tint val="45000"/>
                  <a:satMod val="400000"/>
                </a:schemeClr>
              </a:duotone>
              <a:extLst>
                <a:ext uri="{BEBA8EAE-BF5A-486C-A8C5-ECC9F3942E4B}">
                  <a14:imgProps xmlns:a14="http://schemas.microsoft.com/office/drawing/2010/main">
                    <a14:imgLayer>
                      <a14:imgEffect>
                        <a14:sharpenSoften amount="35000"/>
                      </a14:imgEffect>
                    </a14:imgLayer>
                  </a14:imgProps>
                </a:ext>
              </a:extLst>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9" name="Content Placeholder 8" descr="A person typing on a keyboard&#10;&#10;Description automatically generated">
            <a:extLst>
              <a:ext uri="{FF2B5EF4-FFF2-40B4-BE49-F238E27FC236}">
                <a16:creationId xmlns:a16="http://schemas.microsoft.com/office/drawing/2014/main" id="{563C10DC-323E-7044-190C-A790B12CAAAF}"/>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3680" r="19189"/>
          <a:stretch/>
        </p:blipFill>
        <p:spPr bwMode="auto">
          <a:xfrm>
            <a:off x="20" y="2030"/>
            <a:ext cx="12191980" cy="685597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B019086-0B2C-4307-78F7-F73279465F54}"/>
              </a:ext>
            </a:extLst>
          </p:cNvPr>
          <p:cNvSpPr>
            <a:spLocks noGrp="1"/>
          </p:cNvSpPr>
          <p:nvPr>
            <p:ph type="title"/>
          </p:nvPr>
        </p:nvSpPr>
        <p:spPr>
          <a:xfrm>
            <a:off x="1595269" y="1122363"/>
            <a:ext cx="9001462" cy="2387600"/>
          </a:xfrm>
        </p:spPr>
        <p:txBody>
          <a:bodyPr vert="horz" lIns="91440" tIns="45720" rIns="91440" bIns="45720" rtlCol="0" anchor="b">
            <a:normAutofit/>
          </a:bodyPr>
          <a:lstStyle/>
          <a:p>
            <a:endParaRPr lang="en-US" sz="4800" dirty="0"/>
          </a:p>
        </p:txBody>
      </p:sp>
      <p:sp>
        <p:nvSpPr>
          <p:cNvPr id="10" name="TextBox 9">
            <a:extLst>
              <a:ext uri="{FF2B5EF4-FFF2-40B4-BE49-F238E27FC236}">
                <a16:creationId xmlns:a16="http://schemas.microsoft.com/office/drawing/2014/main" id="{42DF29D1-CB12-58BE-A7D5-F1A7C7E3BCAB}"/>
              </a:ext>
            </a:extLst>
          </p:cNvPr>
          <p:cNvSpPr txBox="1"/>
          <p:nvPr/>
        </p:nvSpPr>
        <p:spPr>
          <a:xfrm>
            <a:off x="9715040" y="6657945"/>
            <a:ext cx="2476960"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cvc.edu/CyberSecurity/">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3.0/">
                  <a:extLst>
                    <a:ext uri="{A12FA001-AC4F-418D-AE19-62706E023703}">
                      <ahyp:hlinkClr xmlns:ahyp="http://schemas.microsoft.com/office/drawing/2018/hyperlinkcolor" val="tx"/>
                    </a:ext>
                  </a:extLst>
                </a:hlinkClick>
              </a:rPr>
              <a:t>CC BY</a:t>
            </a:r>
            <a:endParaRPr lang="en-ZA" sz="700">
              <a:solidFill>
                <a:srgbClr val="FFFFFF"/>
              </a:solidFill>
            </a:endParaRPr>
          </a:p>
        </p:txBody>
      </p:sp>
    </p:spTree>
    <p:extLst>
      <p:ext uri="{BB962C8B-B14F-4D97-AF65-F5344CB8AC3E}">
        <p14:creationId xmlns:p14="http://schemas.microsoft.com/office/powerpoint/2010/main" val="20604232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DE0D6BE-330A-422D-9BD9-1E18F73C6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6" name="Content Placeholder 5" descr="A shield with icons around it&#10;&#10;Description automatically generated">
            <a:extLst>
              <a:ext uri="{FF2B5EF4-FFF2-40B4-BE49-F238E27FC236}">
                <a16:creationId xmlns:a16="http://schemas.microsoft.com/office/drawing/2014/main" id="{6AEDBAB2-3AC3-FB7C-FAC1-3D800C19920B}"/>
              </a:ext>
            </a:extLst>
          </p:cNvPr>
          <p:cNvPicPr>
            <a:picLocks noGrp="1" noChangeAspect="1"/>
          </p:cNvPicPr>
          <p:nvPr>
            <p:ph sz="half" idx="2"/>
          </p:nvPr>
        </p:nvPicPr>
        <p:blipFill>
          <a:blip r:embed="rId3">
            <a:alphaModFix amt="35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12816" b="7392"/>
          <a:stretch/>
        </p:blipFill>
        <p:spPr>
          <a:xfrm>
            <a:off x="20" y="2030"/>
            <a:ext cx="12191980" cy="6855970"/>
          </a:xfrm>
          <a:prstGeom prst="rect">
            <a:avLst/>
          </a:prstGeom>
        </p:spPr>
      </p:pic>
      <p:sp>
        <p:nvSpPr>
          <p:cNvPr id="2" name="Title 1">
            <a:extLst>
              <a:ext uri="{FF2B5EF4-FFF2-40B4-BE49-F238E27FC236}">
                <a16:creationId xmlns:a16="http://schemas.microsoft.com/office/drawing/2014/main" id="{43043F0A-C9FE-BFB0-8792-B37D12BCF306}"/>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sz="5400" dirty="0"/>
              <a:t>What is cybersecurity?</a:t>
            </a:r>
          </a:p>
        </p:txBody>
      </p:sp>
      <p:sp>
        <p:nvSpPr>
          <p:cNvPr id="3" name="Content Placeholder 2">
            <a:extLst>
              <a:ext uri="{FF2B5EF4-FFF2-40B4-BE49-F238E27FC236}">
                <a16:creationId xmlns:a16="http://schemas.microsoft.com/office/drawing/2014/main" id="{1DDA614F-3899-5069-1E27-E2F0806611BA}"/>
              </a:ext>
            </a:extLst>
          </p:cNvPr>
          <p:cNvSpPr>
            <a:spLocks noGrp="1"/>
          </p:cNvSpPr>
          <p:nvPr>
            <p:ph sz="half" idx="1"/>
          </p:nvPr>
        </p:nvSpPr>
        <p:spPr>
          <a:xfrm>
            <a:off x="913795" y="2096064"/>
            <a:ext cx="10353762" cy="3695136"/>
          </a:xfrm>
        </p:spPr>
        <p:txBody>
          <a:bodyPr vert="horz" lIns="91440" tIns="45720" rIns="91440" bIns="45720" rtlCol="0">
            <a:normAutofit/>
          </a:bodyPr>
          <a:lstStyle/>
          <a:p>
            <a:r>
              <a:rPr lang="en-GB" sz="4000" dirty="0"/>
              <a:t>Cybersecurity involves protecting computer systems, networks, and data from unauthorized access, attacks, or damage</a:t>
            </a:r>
            <a:r>
              <a:rPr lang="en-GB" sz="2800" dirty="0"/>
              <a:t>.</a:t>
            </a:r>
            <a:endParaRPr lang="en-US" sz="3200" dirty="0"/>
          </a:p>
        </p:txBody>
      </p:sp>
      <p:sp>
        <p:nvSpPr>
          <p:cNvPr id="7" name="TextBox 6">
            <a:extLst>
              <a:ext uri="{FF2B5EF4-FFF2-40B4-BE49-F238E27FC236}">
                <a16:creationId xmlns:a16="http://schemas.microsoft.com/office/drawing/2014/main" id="{6DA1DE01-15DD-0C27-6D19-B84408FC4146}"/>
              </a:ext>
            </a:extLst>
          </p:cNvPr>
          <p:cNvSpPr txBox="1"/>
          <p:nvPr/>
        </p:nvSpPr>
        <p:spPr>
          <a:xfrm>
            <a:off x="9549930" y="6657945"/>
            <a:ext cx="2642070"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pngall.com/cybersecurity-png/">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nc/3.0/">
                  <a:extLst>
                    <a:ext uri="{A12FA001-AC4F-418D-AE19-62706E023703}">
                      <ahyp:hlinkClr xmlns:ahyp="http://schemas.microsoft.com/office/drawing/2018/hyperlinkcolor" val="tx"/>
                    </a:ext>
                  </a:extLst>
                </a:hlinkClick>
              </a:rPr>
              <a:t>CC BY-NC</a:t>
            </a:r>
            <a:endParaRPr lang="en-ZA" sz="700">
              <a:solidFill>
                <a:srgbClr val="FFFFFF"/>
              </a:solidFill>
            </a:endParaRPr>
          </a:p>
        </p:txBody>
      </p:sp>
    </p:spTree>
    <p:extLst>
      <p:ext uri="{BB962C8B-B14F-4D97-AF65-F5344CB8AC3E}">
        <p14:creationId xmlns:p14="http://schemas.microsoft.com/office/powerpoint/2010/main" val="646843372"/>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6" name="Content Placeholder 5" descr="A person typing on a keyboard&#10;&#10;Description automatically generated">
            <a:extLst>
              <a:ext uri="{FF2B5EF4-FFF2-40B4-BE49-F238E27FC236}">
                <a16:creationId xmlns:a16="http://schemas.microsoft.com/office/drawing/2014/main" id="{95A88A98-214D-0AC0-9BF9-5EDC0280DFB0}"/>
              </a:ext>
            </a:extLst>
          </p:cNvPr>
          <p:cNvPicPr>
            <a:picLocks noGrp="1" noChangeAspect="1"/>
          </p:cNvPicPr>
          <p:nvPr>
            <p:ph sz="half" idx="2"/>
          </p:nvPr>
        </p:nvPicPr>
        <p:blipFill>
          <a:blip r:embed="rId3">
            <a:alphaModFix amt="20000"/>
            <a:grayscl/>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4914" r="17955"/>
          <a:stretch/>
        </p:blipFill>
        <p:spPr>
          <a:xfrm>
            <a:off x="20" y="2030"/>
            <a:ext cx="12191980" cy="6855970"/>
          </a:xfrm>
          <a:prstGeom prst="rect">
            <a:avLst/>
          </a:prstGeom>
        </p:spPr>
      </p:pic>
      <p:sp>
        <p:nvSpPr>
          <p:cNvPr id="12" name="Rectangle 11">
            <a:extLst>
              <a:ext uri="{FF2B5EF4-FFF2-40B4-BE49-F238E27FC236}">
                <a16:creationId xmlns:a16="http://schemas.microsoft.com/office/drawing/2014/main" id="{8303E62F-257C-43A0-BEF7-E0DECD856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25"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 name="Title 1">
            <a:extLst>
              <a:ext uri="{FF2B5EF4-FFF2-40B4-BE49-F238E27FC236}">
                <a16:creationId xmlns:a16="http://schemas.microsoft.com/office/drawing/2014/main" id="{10D349F9-D64B-2E01-0905-81A65C574C68}"/>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sz="4800" dirty="0"/>
              <a:t>Cybersecurity goals</a:t>
            </a:r>
          </a:p>
        </p:txBody>
      </p:sp>
      <p:sp>
        <p:nvSpPr>
          <p:cNvPr id="11" name="Content Placeholder 2">
            <a:extLst>
              <a:ext uri="{FF2B5EF4-FFF2-40B4-BE49-F238E27FC236}">
                <a16:creationId xmlns:a16="http://schemas.microsoft.com/office/drawing/2014/main" id="{3C4EA629-C558-FEE3-919C-6AE784EEA531}"/>
              </a:ext>
            </a:extLst>
          </p:cNvPr>
          <p:cNvSpPr>
            <a:spLocks noGrp="1"/>
          </p:cNvSpPr>
          <p:nvPr>
            <p:ph sz="half" idx="1"/>
          </p:nvPr>
        </p:nvSpPr>
        <p:spPr>
          <a:xfrm>
            <a:off x="913795" y="2096064"/>
            <a:ext cx="10353762" cy="3695136"/>
          </a:xfrm>
        </p:spPr>
        <p:txBody>
          <a:bodyPr vert="horz" lIns="91440" tIns="45720" rIns="91440" bIns="45720" rtlCol="0">
            <a:normAutofit/>
          </a:bodyPr>
          <a:lstStyle/>
          <a:p>
            <a:r>
              <a:rPr lang="en-US" sz="2800" dirty="0"/>
              <a:t>Confidentiality</a:t>
            </a:r>
          </a:p>
          <a:p>
            <a:r>
              <a:rPr lang="en-US" sz="2800" dirty="0"/>
              <a:t>Integrity</a:t>
            </a:r>
          </a:p>
          <a:p>
            <a:r>
              <a:rPr lang="en-US" sz="2800" dirty="0"/>
              <a:t>Authentication</a:t>
            </a:r>
          </a:p>
          <a:p>
            <a:r>
              <a:rPr lang="en-US" sz="2800" dirty="0"/>
              <a:t>Encryption</a:t>
            </a:r>
          </a:p>
          <a:p>
            <a:pPr marL="0" indent="0">
              <a:buNone/>
            </a:pPr>
            <a:endParaRPr lang="en-US" dirty="0"/>
          </a:p>
        </p:txBody>
      </p:sp>
      <p:sp>
        <p:nvSpPr>
          <p:cNvPr id="7" name="TextBox 6">
            <a:extLst>
              <a:ext uri="{FF2B5EF4-FFF2-40B4-BE49-F238E27FC236}">
                <a16:creationId xmlns:a16="http://schemas.microsoft.com/office/drawing/2014/main" id="{11ECB1A0-2A78-1D7D-670F-6309B0F46886}"/>
              </a:ext>
            </a:extLst>
          </p:cNvPr>
          <p:cNvSpPr txBox="1"/>
          <p:nvPr/>
        </p:nvSpPr>
        <p:spPr>
          <a:xfrm>
            <a:off x="9715040" y="6657945"/>
            <a:ext cx="2476960"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cvc.edu/CyberSecurity/">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3.0/">
                  <a:extLst>
                    <a:ext uri="{A12FA001-AC4F-418D-AE19-62706E023703}">
                      <ahyp:hlinkClr xmlns:ahyp="http://schemas.microsoft.com/office/drawing/2018/hyperlinkcolor" val="tx"/>
                    </a:ext>
                  </a:extLst>
                </a:hlinkClick>
              </a:rPr>
              <a:t>CC BY</a:t>
            </a:r>
            <a:endParaRPr lang="en-ZA" sz="700">
              <a:solidFill>
                <a:srgbClr val="FFFFFF"/>
              </a:solidFill>
            </a:endParaRPr>
          </a:p>
        </p:txBody>
      </p:sp>
    </p:spTree>
    <p:extLst>
      <p:ext uri="{BB962C8B-B14F-4D97-AF65-F5344CB8AC3E}">
        <p14:creationId xmlns:p14="http://schemas.microsoft.com/office/powerpoint/2010/main" val="517124209"/>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4DE0D6BE-330A-422D-9BD9-1E18F73C6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9" name="Content Placeholder 8" descr="A close-up of a face&#10;&#10;Description automatically generated">
            <a:extLst>
              <a:ext uri="{FF2B5EF4-FFF2-40B4-BE49-F238E27FC236}">
                <a16:creationId xmlns:a16="http://schemas.microsoft.com/office/drawing/2014/main" id="{EB4640B6-343A-7AFC-B388-5E257AE4ED81}"/>
              </a:ext>
            </a:extLst>
          </p:cNvPr>
          <p:cNvPicPr>
            <a:picLocks noGrp="1" noChangeAspect="1"/>
          </p:cNvPicPr>
          <p:nvPr>
            <p:ph sz="half" idx="2"/>
          </p:nvPr>
        </p:nvPicPr>
        <p:blipFill>
          <a:blip r:embed="rId3">
            <a:alphaModFix amt="35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15755"/>
          <a:stretch/>
        </p:blipFill>
        <p:spPr>
          <a:xfrm>
            <a:off x="20" y="2030"/>
            <a:ext cx="12191980" cy="6855970"/>
          </a:xfrm>
          <a:prstGeom prst="rect">
            <a:avLst/>
          </a:prstGeom>
        </p:spPr>
      </p:pic>
      <p:sp>
        <p:nvSpPr>
          <p:cNvPr id="2" name="Title 1">
            <a:extLst>
              <a:ext uri="{FF2B5EF4-FFF2-40B4-BE49-F238E27FC236}">
                <a16:creationId xmlns:a16="http://schemas.microsoft.com/office/drawing/2014/main" id="{F212D543-86F9-9032-8F29-A99A1369ABA5}"/>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dirty="0" err="1"/>
              <a:t>WHat</a:t>
            </a:r>
            <a:r>
              <a:rPr lang="en-US" dirty="0"/>
              <a:t> is fourth industrial revolution?</a:t>
            </a:r>
          </a:p>
        </p:txBody>
      </p:sp>
      <p:sp>
        <p:nvSpPr>
          <p:cNvPr id="3" name="Content Placeholder 2">
            <a:extLst>
              <a:ext uri="{FF2B5EF4-FFF2-40B4-BE49-F238E27FC236}">
                <a16:creationId xmlns:a16="http://schemas.microsoft.com/office/drawing/2014/main" id="{D37D79CD-C112-6532-33C8-C7EA60C75597}"/>
              </a:ext>
            </a:extLst>
          </p:cNvPr>
          <p:cNvSpPr>
            <a:spLocks noGrp="1"/>
          </p:cNvSpPr>
          <p:nvPr>
            <p:ph sz="half" idx="1"/>
          </p:nvPr>
        </p:nvSpPr>
        <p:spPr>
          <a:xfrm>
            <a:off x="913795" y="2096064"/>
            <a:ext cx="10353762" cy="3695136"/>
          </a:xfrm>
        </p:spPr>
        <p:txBody>
          <a:bodyPr vert="horz" lIns="91440" tIns="45720" rIns="91440" bIns="45720" rtlCol="0">
            <a:normAutofit/>
          </a:bodyPr>
          <a:lstStyle/>
          <a:p>
            <a:r>
              <a:rPr lang="en-GB" sz="3200" dirty="0"/>
              <a:t>The Fourth Industrial Revolution is a period where advanced technologies like AI, robotics, and smart devices are changing how we live, work, and communicate. It's all about combining the digital, physical, and biological worlds to make things faster, smarter, and more connected</a:t>
            </a:r>
            <a:r>
              <a:rPr lang="en-GB" dirty="0"/>
              <a:t>.</a:t>
            </a:r>
            <a:endParaRPr lang="en-US" dirty="0"/>
          </a:p>
        </p:txBody>
      </p:sp>
    </p:spTree>
    <p:extLst>
      <p:ext uri="{BB962C8B-B14F-4D97-AF65-F5344CB8AC3E}">
        <p14:creationId xmlns:p14="http://schemas.microsoft.com/office/powerpoint/2010/main" val="352800462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DE0D6BE-330A-422D-9BD9-1E18F73C6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6" name="Content Placeholder 5" descr="A blue background with white text&#10;&#10;Description automatically generated">
            <a:extLst>
              <a:ext uri="{FF2B5EF4-FFF2-40B4-BE49-F238E27FC236}">
                <a16:creationId xmlns:a16="http://schemas.microsoft.com/office/drawing/2014/main" id="{BD164AE2-4D89-441B-B806-ED5CA3CC1979}"/>
              </a:ext>
            </a:extLst>
          </p:cNvPr>
          <p:cNvPicPr>
            <a:picLocks noGrp="1" noChangeAspect="1"/>
          </p:cNvPicPr>
          <p:nvPr>
            <p:ph sz="half" idx="1"/>
          </p:nvPr>
        </p:nvPicPr>
        <p:blipFill>
          <a:blip r:embed="rId3">
            <a:alphaModFix amt="35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b="30"/>
          <a:stretch/>
        </p:blipFill>
        <p:spPr>
          <a:xfrm>
            <a:off x="20" y="2030"/>
            <a:ext cx="12191980" cy="6855970"/>
          </a:xfrm>
          <a:prstGeom prst="rect">
            <a:avLst/>
          </a:prstGeom>
        </p:spPr>
      </p:pic>
      <p:sp>
        <p:nvSpPr>
          <p:cNvPr id="2" name="Title 1">
            <a:extLst>
              <a:ext uri="{FF2B5EF4-FFF2-40B4-BE49-F238E27FC236}">
                <a16:creationId xmlns:a16="http://schemas.microsoft.com/office/drawing/2014/main" id="{E6B4C685-21F9-B8FD-C76C-D2349660D8CE}"/>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a:t>The Dawn of the Fourth Industrial Revolution</a:t>
            </a:r>
          </a:p>
        </p:txBody>
      </p:sp>
      <p:sp>
        <p:nvSpPr>
          <p:cNvPr id="4" name="Content Placeholder 3">
            <a:extLst>
              <a:ext uri="{FF2B5EF4-FFF2-40B4-BE49-F238E27FC236}">
                <a16:creationId xmlns:a16="http://schemas.microsoft.com/office/drawing/2014/main" id="{7A378371-0A20-FAEB-91FF-CD56378F77AE}"/>
              </a:ext>
            </a:extLst>
          </p:cNvPr>
          <p:cNvSpPr>
            <a:spLocks noGrp="1"/>
          </p:cNvSpPr>
          <p:nvPr>
            <p:ph sz="half" idx="2"/>
          </p:nvPr>
        </p:nvSpPr>
        <p:spPr>
          <a:xfrm>
            <a:off x="913795" y="2096064"/>
            <a:ext cx="10353762" cy="3321510"/>
          </a:xfrm>
        </p:spPr>
        <p:txBody>
          <a:bodyPr vert="horz" lIns="91440" tIns="45720" rIns="91440" bIns="45720" rtlCol="0">
            <a:normAutofit/>
          </a:bodyPr>
          <a:lstStyle/>
          <a:p>
            <a:r>
              <a:rPr lang="en-GB" sz="2400" dirty="0"/>
              <a:t>The Fourth Industrial Revolution (4IR) began around the early 2010s, driven by rapid advancements in technologies like artificial intelligence (AI), the Internet of Things (IoT), robotics, blockchain, and big data. It was first introduced as a concept by Klaus Schwab, the founder and executive chairman of the World Economic Forum, in 2015, and gained prominence with his book </a:t>
            </a:r>
            <a:r>
              <a:rPr lang="en-GB" sz="2400" i="1" dirty="0"/>
              <a:t>The Fourth Industrial Revolution</a:t>
            </a:r>
            <a:r>
              <a:rPr lang="en-GB" sz="2400" dirty="0"/>
              <a:t> published in 2016.</a:t>
            </a:r>
            <a:endParaRPr lang="en-US" sz="2400" dirty="0"/>
          </a:p>
        </p:txBody>
      </p:sp>
      <p:sp>
        <p:nvSpPr>
          <p:cNvPr id="7" name="TextBox 6">
            <a:extLst>
              <a:ext uri="{FF2B5EF4-FFF2-40B4-BE49-F238E27FC236}">
                <a16:creationId xmlns:a16="http://schemas.microsoft.com/office/drawing/2014/main" id="{B8AF4EA7-9A4C-0373-D177-4DDCFE59A0EC}"/>
              </a:ext>
            </a:extLst>
          </p:cNvPr>
          <p:cNvSpPr txBox="1"/>
          <p:nvPr/>
        </p:nvSpPr>
        <p:spPr>
          <a:xfrm>
            <a:off x="9388027" y="6657945"/>
            <a:ext cx="2803973"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wrongkindofgreen.org/tag/universal-basic-income/">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Tree>
    <p:extLst>
      <p:ext uri="{BB962C8B-B14F-4D97-AF65-F5344CB8AC3E}">
        <p14:creationId xmlns:p14="http://schemas.microsoft.com/office/powerpoint/2010/main" val="355447264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6" name="Picture 5" descr="Padlock on computer motherboard">
            <a:extLst>
              <a:ext uri="{FF2B5EF4-FFF2-40B4-BE49-F238E27FC236}">
                <a16:creationId xmlns:a16="http://schemas.microsoft.com/office/drawing/2014/main" id="{F3A8EF0B-7943-6B00-C31B-2C16EFB42056}"/>
              </a:ext>
            </a:extLst>
          </p:cNvPr>
          <p:cNvPicPr>
            <a:picLocks noChangeAspect="1"/>
          </p:cNvPicPr>
          <p:nvPr/>
        </p:nvPicPr>
        <p:blipFill>
          <a:blip r:embed="rId3">
            <a:alphaModFix amt="35000"/>
            <a:grayscl/>
          </a:blip>
          <a:srcRect b="15730"/>
          <a:stretch/>
        </p:blipFill>
        <p:spPr>
          <a:xfrm>
            <a:off x="20" y="10"/>
            <a:ext cx="12191980" cy="6857990"/>
          </a:xfrm>
          <a:prstGeom prst="rect">
            <a:avLst/>
          </a:prstGeom>
        </p:spPr>
      </p:pic>
      <p:sp>
        <p:nvSpPr>
          <p:cNvPr id="8" name="Rectangle 7">
            <a:extLst>
              <a:ext uri="{FF2B5EF4-FFF2-40B4-BE49-F238E27FC236}">
                <a16:creationId xmlns:a16="http://schemas.microsoft.com/office/drawing/2014/main" id="{FC23C8D4-BD3D-4473-B3D0-89011586B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32000">
                <a:schemeClr val="bg2">
                  <a:lumMod val="75000"/>
                  <a:alpha val="5000"/>
                </a:schemeClr>
              </a:gs>
              <a:gs pos="100000">
                <a:schemeClr val="bg2">
                  <a:lumMod val="40000"/>
                </a:scheme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 name="Title 1">
            <a:extLst>
              <a:ext uri="{FF2B5EF4-FFF2-40B4-BE49-F238E27FC236}">
                <a16:creationId xmlns:a16="http://schemas.microsoft.com/office/drawing/2014/main" id="{87AD6EF9-3190-57B8-BFBE-4C73DBC9947F}"/>
              </a:ext>
            </a:extLst>
          </p:cNvPr>
          <p:cNvSpPr>
            <a:spLocks noGrp="1"/>
          </p:cNvSpPr>
          <p:nvPr>
            <p:ph type="title"/>
          </p:nvPr>
        </p:nvSpPr>
        <p:spPr>
          <a:xfrm>
            <a:off x="1595269" y="1122363"/>
            <a:ext cx="9001462" cy="3862592"/>
          </a:xfrm>
        </p:spPr>
        <p:txBody>
          <a:bodyPr vert="horz" lIns="91440" tIns="45720" rIns="91440" bIns="45720" rtlCol="0" anchor="b">
            <a:normAutofit/>
          </a:bodyPr>
          <a:lstStyle/>
          <a:p>
            <a:r>
              <a:rPr lang="en-US" sz="6000" dirty="0"/>
              <a:t>CHALLENGES FOR CYBERSECURITY IN FOURTH INDUSTRIAL REVOLUTION</a:t>
            </a:r>
          </a:p>
        </p:txBody>
      </p:sp>
    </p:spTree>
    <p:extLst>
      <p:ext uri="{BB962C8B-B14F-4D97-AF65-F5344CB8AC3E}">
        <p14:creationId xmlns:p14="http://schemas.microsoft.com/office/powerpoint/2010/main" val="297734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D1CAB03-F6A4-4736-85F6-261056424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3" name="Rectangle 12">
            <a:extLst>
              <a:ext uri="{FF2B5EF4-FFF2-40B4-BE49-F238E27FC236}">
                <a16:creationId xmlns:a16="http://schemas.microsoft.com/office/drawing/2014/main" id="{3E2321B3-5D47-422E-8DD6-192DA485FF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alphaModFix amt="30000"/>
              <a:duotone>
                <a:prstClr val="black"/>
                <a:schemeClr val="accent3">
                  <a:tint val="45000"/>
                  <a:satMod val="400000"/>
                </a:schemeClr>
              </a:duotone>
              <a:extLst>
                <a:ext uri="{BEBA8EAE-BF5A-486C-A8C5-ECC9F3942E4B}">
                  <a14:imgProps xmlns:a14="http://schemas.microsoft.com/office/drawing/2010/main">
                    <a14:imgLayer>
                      <a14:imgEffect>
                        <a14:sharpenSoften amount="35000"/>
                      </a14:imgEffect>
                    </a14:imgLayer>
                  </a14:imgProps>
                </a:ext>
              </a:extLst>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5" name="Content Placeholder 4" descr="A person in a hood typing on a keyboard&#10;&#10;Description automatically generated">
            <a:extLst>
              <a:ext uri="{FF2B5EF4-FFF2-40B4-BE49-F238E27FC236}">
                <a16:creationId xmlns:a16="http://schemas.microsoft.com/office/drawing/2014/main" id="{0437791E-FBC3-E36A-BD96-52DFAF021F8B}"/>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15755"/>
          <a:stretch/>
        </p:blipFill>
        <p:spPr>
          <a:xfrm>
            <a:off x="20" y="2030"/>
            <a:ext cx="12191980" cy="6855970"/>
          </a:xfrm>
          <a:prstGeom prst="rect">
            <a:avLst/>
          </a:prstGeom>
        </p:spPr>
      </p:pic>
      <p:sp>
        <p:nvSpPr>
          <p:cNvPr id="2" name="Title 1">
            <a:extLst>
              <a:ext uri="{FF2B5EF4-FFF2-40B4-BE49-F238E27FC236}">
                <a16:creationId xmlns:a16="http://schemas.microsoft.com/office/drawing/2014/main" id="{EA991304-4767-ADA7-03F7-C6755252A453}"/>
              </a:ext>
            </a:extLst>
          </p:cNvPr>
          <p:cNvSpPr>
            <a:spLocks noGrp="1"/>
          </p:cNvSpPr>
          <p:nvPr>
            <p:ph type="title"/>
          </p:nvPr>
        </p:nvSpPr>
        <p:spPr>
          <a:xfrm>
            <a:off x="1595269" y="1122363"/>
            <a:ext cx="9001462" cy="2387600"/>
          </a:xfrm>
        </p:spPr>
        <p:txBody>
          <a:bodyPr vert="horz" lIns="91440" tIns="45720" rIns="91440" bIns="45720" rtlCol="0" anchor="b">
            <a:normAutofit/>
          </a:bodyPr>
          <a:lstStyle/>
          <a:p>
            <a:r>
              <a:rPr lang="en-US" sz="4800"/>
              <a:t>Increased attack surface</a:t>
            </a:r>
          </a:p>
        </p:txBody>
      </p:sp>
      <p:sp>
        <p:nvSpPr>
          <p:cNvPr id="6" name="TextBox 5">
            <a:extLst>
              <a:ext uri="{FF2B5EF4-FFF2-40B4-BE49-F238E27FC236}">
                <a16:creationId xmlns:a16="http://schemas.microsoft.com/office/drawing/2014/main" id="{D70D9D2D-F39E-8D2B-97A2-559A5DA22A3F}"/>
              </a:ext>
            </a:extLst>
          </p:cNvPr>
          <p:cNvSpPr txBox="1"/>
          <p:nvPr/>
        </p:nvSpPr>
        <p:spPr>
          <a:xfrm>
            <a:off x="9549931" y="6657945"/>
            <a:ext cx="2642069"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cde.ual.es/en/radicalisation-in-the-eu-what-is-it-how-can-it-be-prevented/">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5" tooltip="https://creativecommons.org/licenses/by-nc/3.0/">
                  <a:extLst>
                    <a:ext uri="{A12FA001-AC4F-418D-AE19-62706E023703}">
                      <ahyp:hlinkClr xmlns:ahyp="http://schemas.microsoft.com/office/drawing/2018/hyperlinkcolor" val="tx"/>
                    </a:ext>
                  </a:extLst>
                </a:hlinkClick>
              </a:rPr>
              <a:t>CC BY-NC</a:t>
            </a:r>
            <a:endParaRPr lang="en-ZA" sz="700">
              <a:solidFill>
                <a:srgbClr val="FFFFFF"/>
              </a:solidFill>
            </a:endParaRPr>
          </a:p>
        </p:txBody>
      </p:sp>
    </p:spTree>
    <p:extLst>
      <p:ext uri="{BB962C8B-B14F-4D97-AF65-F5344CB8AC3E}">
        <p14:creationId xmlns:p14="http://schemas.microsoft.com/office/powerpoint/2010/main" val="2841438747"/>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433</TotalTime>
  <Words>722</Words>
  <Application>Microsoft Office PowerPoint</Application>
  <PresentationFormat>Widescreen</PresentationFormat>
  <Paragraphs>55</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Bookman Old Style</vt:lpstr>
      <vt:lpstr>Calibri</vt:lpstr>
      <vt:lpstr>Rockwell</vt:lpstr>
      <vt:lpstr>Damask</vt:lpstr>
      <vt:lpstr>PowerPoint Presentation</vt:lpstr>
      <vt:lpstr>Cybersecurity Challenges in the Fourth Industrial Revolution</vt:lpstr>
      <vt:lpstr>PowerPoint Presentation</vt:lpstr>
      <vt:lpstr>What is cybersecurity?</vt:lpstr>
      <vt:lpstr>Cybersecurity goals</vt:lpstr>
      <vt:lpstr>WHat is fourth industrial revolution?</vt:lpstr>
      <vt:lpstr>The Dawn of the Fourth Industrial Revolution</vt:lpstr>
      <vt:lpstr>CHALLENGES FOR CYBERSECURITY IN FOURTH INDUSTRIAL REVOLUTION</vt:lpstr>
      <vt:lpstr>Increased attack surface</vt:lpstr>
      <vt:lpstr>Complexity of technologies</vt:lpstr>
      <vt:lpstr>Data privacy and security</vt:lpstr>
      <vt:lpstr>Evolving threats</vt:lpstr>
      <vt:lpstr>Skill shortage</vt:lpstr>
      <vt:lpstr>Real Life Cyber-attacks in South Africa</vt:lpstr>
      <vt:lpstr>Transnet Cyberattack (2021)</vt:lpstr>
      <vt:lpstr>Department of Justice and Constitutional Development Ransomware Attack (2021)</vt:lpstr>
      <vt:lpstr>Liberty Life Cyberattack (2018)</vt:lpstr>
      <vt:lpstr>CONCLUSION </vt:lpstr>
      <vt:lpstr>References </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 Matsi</dc:creator>
  <cp:lastModifiedBy>L Matsi</cp:lastModifiedBy>
  <cp:revision>18</cp:revision>
  <dcterms:created xsi:type="dcterms:W3CDTF">2024-09-10T20:05:06Z</dcterms:created>
  <dcterms:modified xsi:type="dcterms:W3CDTF">2024-10-03T23:17:45Z</dcterms:modified>
</cp:coreProperties>
</file>

<file path=docProps/thumbnail.jpeg>
</file>